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56"/>
  </p:notesMasterIdLst>
  <p:sldIdLst>
    <p:sldId id="324" r:id="rId2"/>
    <p:sldId id="258" r:id="rId3"/>
    <p:sldId id="261" r:id="rId4"/>
    <p:sldId id="260" r:id="rId5"/>
    <p:sldId id="325" r:id="rId6"/>
    <p:sldId id="370" r:id="rId7"/>
    <p:sldId id="326" r:id="rId8"/>
    <p:sldId id="356" r:id="rId9"/>
    <p:sldId id="360" r:id="rId10"/>
    <p:sldId id="361" r:id="rId11"/>
    <p:sldId id="371" r:id="rId12"/>
    <p:sldId id="372" r:id="rId13"/>
    <p:sldId id="373" r:id="rId14"/>
    <p:sldId id="374" r:id="rId15"/>
    <p:sldId id="375" r:id="rId16"/>
    <p:sldId id="362" r:id="rId17"/>
    <p:sldId id="363" r:id="rId18"/>
    <p:sldId id="364" r:id="rId19"/>
    <p:sldId id="376" r:id="rId20"/>
    <p:sldId id="378" r:id="rId21"/>
    <p:sldId id="379" r:id="rId22"/>
    <p:sldId id="382" r:id="rId23"/>
    <p:sldId id="380" r:id="rId24"/>
    <p:sldId id="366" r:id="rId25"/>
    <p:sldId id="367" r:id="rId26"/>
    <p:sldId id="368" r:id="rId27"/>
    <p:sldId id="328" r:id="rId28"/>
    <p:sldId id="329" r:id="rId29"/>
    <p:sldId id="330" r:id="rId30"/>
    <p:sldId id="331" r:id="rId31"/>
    <p:sldId id="332" r:id="rId32"/>
    <p:sldId id="335" r:id="rId33"/>
    <p:sldId id="333" r:id="rId34"/>
    <p:sldId id="334" r:id="rId35"/>
    <p:sldId id="340" r:id="rId36"/>
    <p:sldId id="357" r:id="rId37"/>
    <p:sldId id="358" r:id="rId38"/>
    <p:sldId id="341" r:id="rId39"/>
    <p:sldId id="342" r:id="rId40"/>
    <p:sldId id="343" r:id="rId41"/>
    <p:sldId id="344" r:id="rId42"/>
    <p:sldId id="345" r:id="rId43"/>
    <p:sldId id="354" r:id="rId44"/>
    <p:sldId id="323" r:id="rId45"/>
    <p:sldId id="351" r:id="rId46"/>
    <p:sldId id="383" r:id="rId47"/>
    <p:sldId id="352" r:id="rId48"/>
    <p:sldId id="348" r:id="rId49"/>
    <p:sldId id="349" r:id="rId50"/>
    <p:sldId id="350" r:id="rId51"/>
    <p:sldId id="307" r:id="rId52"/>
    <p:sldId id="303" r:id="rId53"/>
    <p:sldId id="384" r:id="rId54"/>
    <p:sldId id="305"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E00"/>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0" autoAdjust="0"/>
    <p:restoredTop sz="94660"/>
  </p:normalViewPr>
  <p:slideViewPr>
    <p:cSldViewPr snapToGrid="0">
      <p:cViewPr varScale="1">
        <p:scale>
          <a:sx n="91" d="100"/>
          <a:sy n="91" d="100"/>
        </p:scale>
        <p:origin x="-43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uld\Desktop\NAAC%20DATA%20IMAG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auld\Desktop\NAAC%20DATA%20IMAGE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pauld\Desktop\NAAC%20DATA%20IMAGES.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Sheet4!$A$101</c:f>
              <c:strCache>
                <c:ptCount val="1"/>
                <c:pt idx="0">
                  <c:v>2017-18</c:v>
                </c:pt>
              </c:strCache>
            </c:strRef>
          </c:tx>
          <c:cat>
            <c:strRef>
              <c:f>Sheet4!$B$100:$M$100</c:f>
              <c:strCache>
                <c:ptCount val="12"/>
                <c:pt idx="0">
                  <c:v>OC MALE</c:v>
                </c:pt>
                <c:pt idx="1">
                  <c:v>OC FEMALE</c:v>
                </c:pt>
                <c:pt idx="2">
                  <c:v>BC MALE</c:v>
                </c:pt>
                <c:pt idx="3">
                  <c:v>BC FEMALE</c:v>
                </c:pt>
                <c:pt idx="4">
                  <c:v>SC MALE</c:v>
                </c:pt>
                <c:pt idx="5">
                  <c:v>SC FEMALE</c:v>
                </c:pt>
                <c:pt idx="6">
                  <c:v>ST MALE </c:v>
                </c:pt>
                <c:pt idx="7">
                  <c:v>ST FEMALE</c:v>
                </c:pt>
                <c:pt idx="8">
                  <c:v>EWS MALE</c:v>
                </c:pt>
                <c:pt idx="9">
                  <c:v>EWS FEMALE</c:v>
                </c:pt>
                <c:pt idx="10">
                  <c:v>FOREIGNER MALE</c:v>
                </c:pt>
                <c:pt idx="11">
                  <c:v>FOREIGNER FEMALE</c:v>
                </c:pt>
              </c:strCache>
            </c:strRef>
          </c:cat>
          <c:val>
            <c:numRef>
              <c:f>Sheet4!$B$101:$M$101</c:f>
              <c:numCache>
                <c:formatCode>General</c:formatCode>
                <c:ptCount val="12"/>
                <c:pt idx="0">
                  <c:v>1</c:v>
                </c:pt>
                <c:pt idx="1">
                  <c:v>2</c:v>
                </c:pt>
                <c:pt idx="2">
                  <c:v>8</c:v>
                </c:pt>
                <c:pt idx="3">
                  <c:v>11</c:v>
                </c:pt>
                <c:pt idx="4">
                  <c:v>1</c:v>
                </c:pt>
                <c:pt idx="5">
                  <c:v>4</c:v>
                </c:pt>
                <c:pt idx="6">
                  <c:v>1</c:v>
                </c:pt>
                <c:pt idx="7">
                  <c:v>1</c:v>
                </c:pt>
                <c:pt idx="8">
                  <c:v>0</c:v>
                </c:pt>
                <c:pt idx="9">
                  <c:v>1</c:v>
                </c:pt>
                <c:pt idx="10">
                  <c:v>0</c:v>
                </c:pt>
                <c:pt idx="11">
                  <c:v>0</c:v>
                </c:pt>
              </c:numCache>
            </c:numRef>
          </c:val>
        </c:ser>
        <c:ser>
          <c:idx val="1"/>
          <c:order val="1"/>
          <c:tx>
            <c:strRef>
              <c:f>Sheet4!$A$102</c:f>
              <c:strCache>
                <c:ptCount val="1"/>
                <c:pt idx="0">
                  <c:v>2018-19</c:v>
                </c:pt>
              </c:strCache>
            </c:strRef>
          </c:tx>
          <c:cat>
            <c:strRef>
              <c:f>Sheet4!$B$100:$M$100</c:f>
              <c:strCache>
                <c:ptCount val="12"/>
                <c:pt idx="0">
                  <c:v>OC MALE</c:v>
                </c:pt>
                <c:pt idx="1">
                  <c:v>OC FEMALE</c:v>
                </c:pt>
                <c:pt idx="2">
                  <c:v>BC MALE</c:v>
                </c:pt>
                <c:pt idx="3">
                  <c:v>BC FEMALE</c:v>
                </c:pt>
                <c:pt idx="4">
                  <c:v>SC MALE</c:v>
                </c:pt>
                <c:pt idx="5">
                  <c:v>SC FEMALE</c:v>
                </c:pt>
                <c:pt idx="6">
                  <c:v>ST MALE </c:v>
                </c:pt>
                <c:pt idx="7">
                  <c:v>ST FEMALE</c:v>
                </c:pt>
                <c:pt idx="8">
                  <c:v>EWS MALE</c:v>
                </c:pt>
                <c:pt idx="9">
                  <c:v>EWS FEMALE</c:v>
                </c:pt>
                <c:pt idx="10">
                  <c:v>FOREIGNER MALE</c:v>
                </c:pt>
                <c:pt idx="11">
                  <c:v>FOREIGNER FEMALE</c:v>
                </c:pt>
              </c:strCache>
            </c:strRef>
          </c:cat>
          <c:val>
            <c:numRef>
              <c:f>Sheet4!$B$102:$M$102</c:f>
              <c:numCache>
                <c:formatCode>General</c:formatCode>
                <c:ptCount val="12"/>
                <c:pt idx="0">
                  <c:v>1</c:v>
                </c:pt>
                <c:pt idx="1">
                  <c:v>2</c:v>
                </c:pt>
                <c:pt idx="2">
                  <c:v>7</c:v>
                </c:pt>
                <c:pt idx="3">
                  <c:v>13</c:v>
                </c:pt>
                <c:pt idx="4">
                  <c:v>1</c:v>
                </c:pt>
                <c:pt idx="5">
                  <c:v>3</c:v>
                </c:pt>
                <c:pt idx="6">
                  <c:v>1</c:v>
                </c:pt>
                <c:pt idx="7">
                  <c:v>1</c:v>
                </c:pt>
                <c:pt idx="8">
                  <c:v>1</c:v>
                </c:pt>
                <c:pt idx="9">
                  <c:v>0</c:v>
                </c:pt>
                <c:pt idx="10">
                  <c:v>0</c:v>
                </c:pt>
                <c:pt idx="11">
                  <c:v>0</c:v>
                </c:pt>
              </c:numCache>
            </c:numRef>
          </c:val>
        </c:ser>
        <c:ser>
          <c:idx val="2"/>
          <c:order val="2"/>
          <c:tx>
            <c:strRef>
              <c:f>Sheet4!$A$103</c:f>
              <c:strCache>
                <c:ptCount val="1"/>
                <c:pt idx="0">
                  <c:v>2019-20</c:v>
                </c:pt>
              </c:strCache>
            </c:strRef>
          </c:tx>
          <c:cat>
            <c:strRef>
              <c:f>Sheet4!$B$100:$M$100</c:f>
              <c:strCache>
                <c:ptCount val="12"/>
                <c:pt idx="0">
                  <c:v>OC MALE</c:v>
                </c:pt>
                <c:pt idx="1">
                  <c:v>OC FEMALE</c:v>
                </c:pt>
                <c:pt idx="2">
                  <c:v>BC MALE</c:v>
                </c:pt>
                <c:pt idx="3">
                  <c:v>BC FEMALE</c:v>
                </c:pt>
                <c:pt idx="4">
                  <c:v>SC MALE</c:v>
                </c:pt>
                <c:pt idx="5">
                  <c:v>SC FEMALE</c:v>
                </c:pt>
                <c:pt idx="6">
                  <c:v>ST MALE </c:v>
                </c:pt>
                <c:pt idx="7">
                  <c:v>ST FEMALE</c:v>
                </c:pt>
                <c:pt idx="8">
                  <c:v>EWS MALE</c:v>
                </c:pt>
                <c:pt idx="9">
                  <c:v>EWS FEMALE</c:v>
                </c:pt>
                <c:pt idx="10">
                  <c:v>FOREIGNER MALE</c:v>
                </c:pt>
                <c:pt idx="11">
                  <c:v>FOREIGNER FEMALE</c:v>
                </c:pt>
              </c:strCache>
            </c:strRef>
          </c:cat>
          <c:val>
            <c:numRef>
              <c:f>Sheet4!$B$103:$M$103</c:f>
              <c:numCache>
                <c:formatCode>General</c:formatCode>
                <c:ptCount val="12"/>
                <c:pt idx="0">
                  <c:v>1</c:v>
                </c:pt>
                <c:pt idx="1">
                  <c:v>3</c:v>
                </c:pt>
                <c:pt idx="2">
                  <c:v>6</c:v>
                </c:pt>
                <c:pt idx="3">
                  <c:v>14</c:v>
                </c:pt>
                <c:pt idx="4">
                  <c:v>0</c:v>
                </c:pt>
                <c:pt idx="5">
                  <c:v>5</c:v>
                </c:pt>
                <c:pt idx="6">
                  <c:v>0</c:v>
                </c:pt>
                <c:pt idx="7">
                  <c:v>1</c:v>
                </c:pt>
                <c:pt idx="8">
                  <c:v>0</c:v>
                </c:pt>
                <c:pt idx="9">
                  <c:v>1</c:v>
                </c:pt>
                <c:pt idx="10">
                  <c:v>0</c:v>
                </c:pt>
                <c:pt idx="11">
                  <c:v>0</c:v>
                </c:pt>
              </c:numCache>
            </c:numRef>
          </c:val>
        </c:ser>
        <c:ser>
          <c:idx val="3"/>
          <c:order val="3"/>
          <c:tx>
            <c:strRef>
              <c:f>Sheet4!$A$104</c:f>
              <c:strCache>
                <c:ptCount val="1"/>
                <c:pt idx="0">
                  <c:v>2020-21</c:v>
                </c:pt>
              </c:strCache>
            </c:strRef>
          </c:tx>
          <c:cat>
            <c:strRef>
              <c:f>Sheet4!$B$100:$M$100</c:f>
              <c:strCache>
                <c:ptCount val="12"/>
                <c:pt idx="0">
                  <c:v>OC MALE</c:v>
                </c:pt>
                <c:pt idx="1">
                  <c:v>OC FEMALE</c:v>
                </c:pt>
                <c:pt idx="2">
                  <c:v>BC MALE</c:v>
                </c:pt>
                <c:pt idx="3">
                  <c:v>BC FEMALE</c:v>
                </c:pt>
                <c:pt idx="4">
                  <c:v>SC MALE</c:v>
                </c:pt>
                <c:pt idx="5">
                  <c:v>SC FEMALE</c:v>
                </c:pt>
                <c:pt idx="6">
                  <c:v>ST MALE </c:v>
                </c:pt>
                <c:pt idx="7">
                  <c:v>ST FEMALE</c:v>
                </c:pt>
                <c:pt idx="8">
                  <c:v>EWS MALE</c:v>
                </c:pt>
                <c:pt idx="9">
                  <c:v>EWS FEMALE</c:v>
                </c:pt>
                <c:pt idx="10">
                  <c:v>FOREIGNER MALE</c:v>
                </c:pt>
                <c:pt idx="11">
                  <c:v>FOREIGNER FEMALE</c:v>
                </c:pt>
              </c:strCache>
            </c:strRef>
          </c:cat>
          <c:val>
            <c:numRef>
              <c:f>Sheet4!$B$104:$M$104</c:f>
              <c:numCache>
                <c:formatCode>General</c:formatCode>
                <c:ptCount val="12"/>
                <c:pt idx="0">
                  <c:v>1</c:v>
                </c:pt>
                <c:pt idx="1">
                  <c:v>4</c:v>
                </c:pt>
                <c:pt idx="2">
                  <c:v>9</c:v>
                </c:pt>
                <c:pt idx="3">
                  <c:v>10</c:v>
                </c:pt>
                <c:pt idx="4">
                  <c:v>0</c:v>
                </c:pt>
                <c:pt idx="5">
                  <c:v>4</c:v>
                </c:pt>
                <c:pt idx="6">
                  <c:v>0</c:v>
                </c:pt>
                <c:pt idx="7">
                  <c:v>1</c:v>
                </c:pt>
                <c:pt idx="8">
                  <c:v>1</c:v>
                </c:pt>
                <c:pt idx="9">
                  <c:v>2</c:v>
                </c:pt>
                <c:pt idx="10">
                  <c:v>1</c:v>
                </c:pt>
                <c:pt idx="11">
                  <c:v>0</c:v>
                </c:pt>
              </c:numCache>
            </c:numRef>
          </c:val>
        </c:ser>
        <c:ser>
          <c:idx val="4"/>
          <c:order val="4"/>
          <c:tx>
            <c:strRef>
              <c:f>Sheet4!$A$105</c:f>
              <c:strCache>
                <c:ptCount val="1"/>
                <c:pt idx="0">
                  <c:v>2021-22</c:v>
                </c:pt>
              </c:strCache>
            </c:strRef>
          </c:tx>
          <c:cat>
            <c:strRef>
              <c:f>Sheet4!$B$100:$M$100</c:f>
              <c:strCache>
                <c:ptCount val="12"/>
                <c:pt idx="0">
                  <c:v>OC MALE</c:v>
                </c:pt>
                <c:pt idx="1">
                  <c:v>OC FEMALE</c:v>
                </c:pt>
                <c:pt idx="2">
                  <c:v>BC MALE</c:v>
                </c:pt>
                <c:pt idx="3">
                  <c:v>BC FEMALE</c:v>
                </c:pt>
                <c:pt idx="4">
                  <c:v>SC MALE</c:v>
                </c:pt>
                <c:pt idx="5">
                  <c:v>SC FEMALE</c:v>
                </c:pt>
                <c:pt idx="6">
                  <c:v>ST MALE </c:v>
                </c:pt>
                <c:pt idx="7">
                  <c:v>ST FEMALE</c:v>
                </c:pt>
                <c:pt idx="8">
                  <c:v>EWS MALE</c:v>
                </c:pt>
                <c:pt idx="9">
                  <c:v>EWS FEMALE</c:v>
                </c:pt>
                <c:pt idx="10">
                  <c:v>FOREIGNER MALE</c:v>
                </c:pt>
                <c:pt idx="11">
                  <c:v>FOREIGNER FEMALE</c:v>
                </c:pt>
              </c:strCache>
            </c:strRef>
          </c:cat>
          <c:val>
            <c:numRef>
              <c:f>Sheet4!$B$105:$M$105</c:f>
              <c:numCache>
                <c:formatCode>General</c:formatCode>
                <c:ptCount val="12"/>
                <c:pt idx="0">
                  <c:v>3</c:v>
                </c:pt>
                <c:pt idx="1">
                  <c:v>0</c:v>
                </c:pt>
                <c:pt idx="2">
                  <c:v>9</c:v>
                </c:pt>
                <c:pt idx="3">
                  <c:v>8</c:v>
                </c:pt>
                <c:pt idx="4">
                  <c:v>3</c:v>
                </c:pt>
                <c:pt idx="5">
                  <c:v>2</c:v>
                </c:pt>
                <c:pt idx="6">
                  <c:v>0</c:v>
                </c:pt>
                <c:pt idx="7">
                  <c:v>0</c:v>
                </c:pt>
                <c:pt idx="8">
                  <c:v>0</c:v>
                </c:pt>
                <c:pt idx="9">
                  <c:v>0</c:v>
                </c:pt>
                <c:pt idx="10">
                  <c:v>0</c:v>
                </c:pt>
                <c:pt idx="11">
                  <c:v>0</c:v>
                </c:pt>
              </c:numCache>
            </c:numRef>
          </c:val>
        </c:ser>
        <c:ser>
          <c:idx val="5"/>
          <c:order val="5"/>
          <c:tx>
            <c:strRef>
              <c:f>Sheet4!$A$106</c:f>
              <c:strCache>
                <c:ptCount val="1"/>
                <c:pt idx="0">
                  <c:v>2022-23</c:v>
                </c:pt>
              </c:strCache>
            </c:strRef>
          </c:tx>
          <c:cat>
            <c:strRef>
              <c:f>Sheet4!$B$100:$M$100</c:f>
              <c:strCache>
                <c:ptCount val="12"/>
                <c:pt idx="0">
                  <c:v>OC MALE</c:v>
                </c:pt>
                <c:pt idx="1">
                  <c:v>OC FEMALE</c:v>
                </c:pt>
                <c:pt idx="2">
                  <c:v>BC MALE</c:v>
                </c:pt>
                <c:pt idx="3">
                  <c:v>BC FEMALE</c:v>
                </c:pt>
                <c:pt idx="4">
                  <c:v>SC MALE</c:v>
                </c:pt>
                <c:pt idx="5">
                  <c:v>SC FEMALE</c:v>
                </c:pt>
                <c:pt idx="6">
                  <c:v>ST MALE </c:v>
                </c:pt>
                <c:pt idx="7">
                  <c:v>ST FEMALE</c:v>
                </c:pt>
                <c:pt idx="8">
                  <c:v>EWS MALE</c:v>
                </c:pt>
                <c:pt idx="9">
                  <c:v>EWS FEMALE</c:v>
                </c:pt>
                <c:pt idx="10">
                  <c:v>FOREIGNER MALE</c:v>
                </c:pt>
                <c:pt idx="11">
                  <c:v>FOREIGNER FEMALE</c:v>
                </c:pt>
              </c:strCache>
            </c:strRef>
          </c:cat>
          <c:val>
            <c:numRef>
              <c:f>Sheet4!$B$106:$M$106</c:f>
              <c:numCache>
                <c:formatCode>General</c:formatCode>
                <c:ptCount val="12"/>
                <c:pt idx="0">
                  <c:v>1</c:v>
                </c:pt>
                <c:pt idx="1">
                  <c:v>4</c:v>
                </c:pt>
                <c:pt idx="2">
                  <c:v>4</c:v>
                </c:pt>
                <c:pt idx="3">
                  <c:v>10</c:v>
                </c:pt>
                <c:pt idx="4">
                  <c:v>1</c:v>
                </c:pt>
                <c:pt idx="5">
                  <c:v>1</c:v>
                </c:pt>
                <c:pt idx="6">
                  <c:v>1</c:v>
                </c:pt>
                <c:pt idx="7">
                  <c:v>0</c:v>
                </c:pt>
                <c:pt idx="8">
                  <c:v>0</c:v>
                </c:pt>
                <c:pt idx="9">
                  <c:v>0</c:v>
                </c:pt>
                <c:pt idx="10">
                  <c:v>0</c:v>
                </c:pt>
                <c:pt idx="11">
                  <c:v>0</c:v>
                </c:pt>
              </c:numCache>
            </c:numRef>
          </c:val>
        </c:ser>
        <c:shape val="box"/>
        <c:axId val="113044864"/>
        <c:axId val="113517696"/>
        <c:axId val="0"/>
      </c:bar3DChart>
      <c:catAx>
        <c:axId val="113044864"/>
        <c:scaling>
          <c:orientation val="minMax"/>
        </c:scaling>
        <c:axPos val="b"/>
        <c:tickLblPos val="nextTo"/>
        <c:crossAx val="113517696"/>
        <c:crosses val="autoZero"/>
        <c:auto val="1"/>
        <c:lblAlgn val="ctr"/>
        <c:lblOffset val="100"/>
      </c:catAx>
      <c:valAx>
        <c:axId val="113517696"/>
        <c:scaling>
          <c:orientation val="minMax"/>
        </c:scaling>
        <c:axPos val="l"/>
        <c:numFmt formatCode="General" sourceLinked="1"/>
        <c:tickLblPos val="nextTo"/>
        <c:crossAx val="113044864"/>
        <c:crosses val="autoZero"/>
        <c:crossBetween val="between"/>
      </c:valAx>
    </c:plotArea>
    <c:legend>
      <c:legendPos val="r"/>
      <c:layout>
        <c:manualLayout>
          <c:xMode val="edge"/>
          <c:yMode val="edge"/>
          <c:x val="0.65499895938950092"/>
          <c:y val="5.6153215223097103E-2"/>
          <c:w val="0.25961291326829838"/>
          <c:h val="0.53092273622047281"/>
        </c:manualLayout>
      </c:layout>
      <c:txPr>
        <a:bodyPr/>
        <a:lstStyle/>
        <a:p>
          <a:pPr>
            <a:defRPr sz="2000"/>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0.13364545121770763"/>
          <c:y val="5.1400554097404488E-2"/>
          <c:w val="0.82095473414487896"/>
          <c:h val="0.59033209237966566"/>
        </c:manualLayout>
      </c:layout>
      <c:bar3DChart>
        <c:barDir val="col"/>
        <c:grouping val="clustered"/>
        <c:ser>
          <c:idx val="0"/>
          <c:order val="0"/>
          <c:tx>
            <c:strRef>
              <c:f>Sheet3!$B$1</c:f>
              <c:strCache>
                <c:ptCount val="1"/>
                <c:pt idx="0">
                  <c:v>RUPEES</c:v>
                </c:pt>
              </c:strCache>
            </c:strRef>
          </c:tx>
          <c:cat>
            <c:strRef>
              <c:f>Sheet3!$A$2:$A$6</c:f>
              <c:strCache>
                <c:ptCount val="5"/>
                <c:pt idx="0">
                  <c:v>PROF. S. PAUL DOUGLAS &amp; PROF. B. VENKATESWARA RAO</c:v>
                </c:pt>
                <c:pt idx="1">
                  <c:v>PROF. N. ANNAPURNA</c:v>
                </c:pt>
                <c:pt idx="2">
                  <c:v>DR. B. KISHORE BABU</c:v>
                </c:pt>
                <c:pt idx="3">
                  <c:v>DR. M. PADMA</c:v>
                </c:pt>
                <c:pt idx="4">
                  <c:v>MAJJI RAVI KUMAR &amp; PROF. S. PAUL DOUGLAS</c:v>
                </c:pt>
              </c:strCache>
            </c:strRef>
          </c:cat>
          <c:val>
            <c:numRef>
              <c:f>Sheet3!$B$2:$B$6</c:f>
              <c:numCache>
                <c:formatCode>General</c:formatCode>
                <c:ptCount val="5"/>
                <c:pt idx="0">
                  <c:v>1048176</c:v>
                </c:pt>
                <c:pt idx="1">
                  <c:v>247311</c:v>
                </c:pt>
                <c:pt idx="2">
                  <c:v>1028130</c:v>
                </c:pt>
                <c:pt idx="3">
                  <c:v>550000</c:v>
                </c:pt>
                <c:pt idx="4">
                  <c:v>1387287</c:v>
                </c:pt>
              </c:numCache>
            </c:numRef>
          </c:val>
        </c:ser>
        <c:shape val="box"/>
        <c:axId val="114374528"/>
        <c:axId val="114376064"/>
        <c:axId val="0"/>
      </c:bar3DChart>
      <c:catAx>
        <c:axId val="114374528"/>
        <c:scaling>
          <c:orientation val="minMax"/>
        </c:scaling>
        <c:axPos val="b"/>
        <c:tickLblPos val="nextTo"/>
        <c:txPr>
          <a:bodyPr/>
          <a:lstStyle/>
          <a:p>
            <a:pPr>
              <a:defRPr sz="800"/>
            </a:pPr>
            <a:endParaRPr lang="en-US"/>
          </a:p>
        </c:txPr>
        <c:crossAx val="114376064"/>
        <c:crosses val="autoZero"/>
        <c:auto val="1"/>
        <c:lblAlgn val="ctr"/>
        <c:lblOffset val="100"/>
      </c:catAx>
      <c:valAx>
        <c:axId val="114376064"/>
        <c:scaling>
          <c:orientation val="minMax"/>
        </c:scaling>
        <c:axPos val="l"/>
        <c:numFmt formatCode="General" sourceLinked="1"/>
        <c:tickLblPos val="nextTo"/>
        <c:crossAx val="114374528"/>
        <c:crosses val="autoZero"/>
        <c:crossBetween val="between"/>
      </c:valAx>
    </c:plotArea>
    <c:legend>
      <c:legendPos val="r"/>
      <c:layout>
        <c:manualLayout>
          <c:xMode val="edge"/>
          <c:yMode val="edge"/>
          <c:x val="0.47734993808266557"/>
          <c:y val="6.9252333041703154E-2"/>
          <c:w val="0.11958379089854124"/>
          <c:h val="8.3717191601049901E-2"/>
        </c:manualLayout>
      </c:layout>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3.2657014516703949E-2"/>
          <c:y val="3.1902552204176336E-2"/>
          <c:w val="0.91221444541654517"/>
          <c:h val="0.89765583608893473"/>
        </c:manualLayout>
      </c:layout>
      <c:bar3DChart>
        <c:barDir val="col"/>
        <c:grouping val="clustered"/>
        <c:ser>
          <c:idx val="0"/>
          <c:order val="0"/>
          <c:tx>
            <c:strRef>
              <c:f>Sheet4!$B$1</c:f>
              <c:strCache>
                <c:ptCount val="1"/>
                <c:pt idx="0">
                  <c:v>No. of PhDs Awarded</c:v>
                </c:pt>
              </c:strCache>
            </c:strRef>
          </c:tx>
          <c:dLbls>
            <c:dLbl>
              <c:idx val="4"/>
              <c:layout/>
              <c:showVal val="1"/>
            </c:dLbl>
            <c:delete val="1"/>
          </c:dLbls>
          <c:cat>
            <c:strRef>
              <c:f>Sheet4!$A$2:$A$7</c:f>
              <c:strCache>
                <c:ptCount val="6"/>
                <c:pt idx="0">
                  <c:v>2018-2019</c:v>
                </c:pt>
                <c:pt idx="1">
                  <c:v>2019-2020</c:v>
                </c:pt>
                <c:pt idx="2">
                  <c:v>2020-2021</c:v>
                </c:pt>
                <c:pt idx="3">
                  <c:v>2021-2022</c:v>
                </c:pt>
                <c:pt idx="4">
                  <c:v>2022-2023</c:v>
                </c:pt>
                <c:pt idx="5">
                  <c:v>2023-2024</c:v>
                </c:pt>
              </c:strCache>
            </c:strRef>
          </c:cat>
          <c:val>
            <c:numRef>
              <c:f>Sheet4!$B$2:$B$7</c:f>
              <c:numCache>
                <c:formatCode>General</c:formatCode>
                <c:ptCount val="6"/>
                <c:pt idx="0">
                  <c:v>20</c:v>
                </c:pt>
                <c:pt idx="1">
                  <c:v>13</c:v>
                </c:pt>
                <c:pt idx="2">
                  <c:v>6</c:v>
                </c:pt>
                <c:pt idx="3">
                  <c:v>10</c:v>
                </c:pt>
                <c:pt idx="4">
                  <c:v>27</c:v>
                </c:pt>
                <c:pt idx="5">
                  <c:v>2</c:v>
                </c:pt>
              </c:numCache>
            </c:numRef>
          </c:val>
        </c:ser>
        <c:ser>
          <c:idx val="1"/>
          <c:order val="1"/>
          <c:tx>
            <c:strRef>
              <c:f>Sheet4!$C$1</c:f>
              <c:strCache>
                <c:ptCount val="1"/>
                <c:pt idx="0">
                  <c:v>No. of M.Phils Awarded</c:v>
                </c:pt>
              </c:strCache>
            </c:strRef>
          </c:tx>
          <c:dLbls>
            <c:showVal val="1"/>
          </c:dLbls>
          <c:cat>
            <c:strRef>
              <c:f>Sheet4!$A$2:$A$7</c:f>
              <c:strCache>
                <c:ptCount val="6"/>
                <c:pt idx="0">
                  <c:v>2018-2019</c:v>
                </c:pt>
                <c:pt idx="1">
                  <c:v>2019-2020</c:v>
                </c:pt>
                <c:pt idx="2">
                  <c:v>2020-2021</c:v>
                </c:pt>
                <c:pt idx="3">
                  <c:v>2021-2022</c:v>
                </c:pt>
                <c:pt idx="4">
                  <c:v>2022-2023</c:v>
                </c:pt>
                <c:pt idx="5">
                  <c:v>2023-2024</c:v>
                </c:pt>
              </c:strCache>
            </c:strRef>
          </c:cat>
          <c:val>
            <c:numRef>
              <c:f>Sheet4!$C$2:$C$7</c:f>
              <c:numCache>
                <c:formatCode>General</c:formatCode>
                <c:ptCount val="6"/>
                <c:pt idx="1">
                  <c:v>3</c:v>
                </c:pt>
                <c:pt idx="2">
                  <c:v>1</c:v>
                </c:pt>
                <c:pt idx="3">
                  <c:v>1</c:v>
                </c:pt>
                <c:pt idx="4">
                  <c:v>2</c:v>
                </c:pt>
              </c:numCache>
            </c:numRef>
          </c:val>
        </c:ser>
        <c:shape val="box"/>
        <c:axId val="166733312"/>
        <c:axId val="166734848"/>
        <c:axId val="0"/>
      </c:bar3DChart>
      <c:catAx>
        <c:axId val="166733312"/>
        <c:scaling>
          <c:orientation val="minMax"/>
        </c:scaling>
        <c:axPos val="b"/>
        <c:tickLblPos val="nextTo"/>
        <c:crossAx val="166734848"/>
        <c:crosses val="autoZero"/>
        <c:auto val="1"/>
        <c:lblAlgn val="ctr"/>
        <c:lblOffset val="100"/>
      </c:catAx>
      <c:valAx>
        <c:axId val="166734848"/>
        <c:scaling>
          <c:orientation val="minMax"/>
        </c:scaling>
        <c:axPos val="l"/>
        <c:numFmt formatCode="General" sourceLinked="1"/>
        <c:tickLblPos val="nextTo"/>
        <c:crossAx val="166733312"/>
        <c:crosses val="autoZero"/>
        <c:crossBetween val="between"/>
      </c:valAx>
    </c:plotArea>
    <c:legend>
      <c:legendPos val="r"/>
      <c:layout>
        <c:manualLayout>
          <c:xMode val="edge"/>
          <c:yMode val="edge"/>
          <c:x val="0.35912438028579785"/>
          <c:y val="0.10159672616329"/>
          <c:w val="0.22935298596934642"/>
          <c:h val="0.32406872864789837"/>
        </c:manualLayout>
      </c:layout>
      <c:txPr>
        <a:bodyPr/>
        <a:lstStyle/>
        <a:p>
          <a:pPr>
            <a:defRPr sz="18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3.4578015370627692E-2"/>
          <c:y val="3.0253025302530254E-2"/>
          <c:w val="0.93754074245621255"/>
          <c:h val="0.90294755853538133"/>
        </c:manualLayout>
      </c:layout>
      <c:bar3DChart>
        <c:barDir val="col"/>
        <c:grouping val="clustered"/>
        <c:ser>
          <c:idx val="0"/>
          <c:order val="0"/>
          <c:tx>
            <c:strRef>
              <c:f>Sheet4!$B$17</c:f>
              <c:strCache>
                <c:ptCount val="1"/>
                <c:pt idx="0">
                  <c:v>No. of Scholars</c:v>
                </c:pt>
              </c:strCache>
            </c:strRef>
          </c:tx>
          <c:dLbls>
            <c:showVal val="1"/>
          </c:dLbls>
          <c:cat>
            <c:strRef>
              <c:f>Sheet4!$A$18:$A$23</c:f>
              <c:strCache>
                <c:ptCount val="6"/>
                <c:pt idx="0">
                  <c:v>2017-18</c:v>
                </c:pt>
                <c:pt idx="1">
                  <c:v>2018-19</c:v>
                </c:pt>
                <c:pt idx="2">
                  <c:v>2019-20</c:v>
                </c:pt>
                <c:pt idx="3">
                  <c:v>2020-21</c:v>
                </c:pt>
                <c:pt idx="4">
                  <c:v>2021-22</c:v>
                </c:pt>
                <c:pt idx="5">
                  <c:v>2022-23</c:v>
                </c:pt>
              </c:strCache>
            </c:strRef>
          </c:cat>
          <c:val>
            <c:numRef>
              <c:f>Sheet4!$B$18:$B$23</c:f>
              <c:numCache>
                <c:formatCode>General</c:formatCode>
                <c:ptCount val="6"/>
                <c:pt idx="0">
                  <c:v>22</c:v>
                </c:pt>
                <c:pt idx="1">
                  <c:v>19</c:v>
                </c:pt>
                <c:pt idx="2">
                  <c:v>15</c:v>
                </c:pt>
                <c:pt idx="3">
                  <c:v>13</c:v>
                </c:pt>
                <c:pt idx="4">
                  <c:v>14</c:v>
                </c:pt>
                <c:pt idx="5">
                  <c:v>17</c:v>
                </c:pt>
              </c:numCache>
            </c:numRef>
          </c:val>
        </c:ser>
        <c:ser>
          <c:idx val="1"/>
          <c:order val="1"/>
          <c:tx>
            <c:strRef>
              <c:f>Sheet4!$C$17</c:f>
              <c:strCache>
                <c:ptCount val="1"/>
                <c:pt idx="0">
                  <c:v>Fellowship holders</c:v>
                </c:pt>
              </c:strCache>
            </c:strRef>
          </c:tx>
          <c:dLbls>
            <c:showVal val="1"/>
          </c:dLbls>
          <c:cat>
            <c:strRef>
              <c:f>Sheet4!$A$18:$A$23</c:f>
              <c:strCache>
                <c:ptCount val="6"/>
                <c:pt idx="0">
                  <c:v>2017-18</c:v>
                </c:pt>
                <c:pt idx="1">
                  <c:v>2018-19</c:v>
                </c:pt>
                <c:pt idx="2">
                  <c:v>2019-20</c:v>
                </c:pt>
                <c:pt idx="3">
                  <c:v>2020-21</c:v>
                </c:pt>
                <c:pt idx="4">
                  <c:v>2021-22</c:v>
                </c:pt>
                <c:pt idx="5">
                  <c:v>2022-23</c:v>
                </c:pt>
              </c:strCache>
            </c:strRef>
          </c:cat>
          <c:val>
            <c:numRef>
              <c:f>Sheet4!$C$18:$C$23</c:f>
              <c:numCache>
                <c:formatCode>General</c:formatCode>
                <c:ptCount val="6"/>
                <c:pt idx="0">
                  <c:v>7</c:v>
                </c:pt>
                <c:pt idx="1">
                  <c:v>8</c:v>
                </c:pt>
                <c:pt idx="2">
                  <c:v>13</c:v>
                </c:pt>
                <c:pt idx="3">
                  <c:v>5</c:v>
                </c:pt>
                <c:pt idx="4">
                  <c:v>5</c:v>
                </c:pt>
                <c:pt idx="5">
                  <c:v>5</c:v>
                </c:pt>
              </c:numCache>
            </c:numRef>
          </c:val>
        </c:ser>
        <c:shape val="box"/>
        <c:axId val="166884096"/>
        <c:axId val="166885632"/>
        <c:axId val="0"/>
      </c:bar3DChart>
      <c:catAx>
        <c:axId val="166884096"/>
        <c:scaling>
          <c:orientation val="minMax"/>
        </c:scaling>
        <c:axPos val="b"/>
        <c:tickLblPos val="nextTo"/>
        <c:crossAx val="166885632"/>
        <c:crosses val="autoZero"/>
        <c:auto val="1"/>
        <c:lblAlgn val="ctr"/>
        <c:lblOffset val="100"/>
      </c:catAx>
      <c:valAx>
        <c:axId val="166885632"/>
        <c:scaling>
          <c:orientation val="minMax"/>
        </c:scaling>
        <c:axPos val="l"/>
        <c:numFmt formatCode="General" sourceLinked="1"/>
        <c:tickLblPos val="nextTo"/>
        <c:crossAx val="166884096"/>
        <c:crosses val="autoZero"/>
        <c:crossBetween val="between"/>
      </c:valAx>
    </c:plotArea>
    <c:legend>
      <c:legendPos val="r"/>
      <c:layout>
        <c:manualLayout>
          <c:xMode val="edge"/>
          <c:yMode val="edge"/>
          <c:x val="0.33791460810045842"/>
          <c:y val="7.7890387463943306E-2"/>
          <c:w val="0.25767362719365972"/>
          <c:h val="0.27216201935154155"/>
        </c:manualLayout>
      </c:layout>
      <c:txPr>
        <a:bodyPr/>
        <a:lstStyle/>
        <a:p>
          <a:pPr>
            <a:defRPr sz="2000"/>
          </a:pPr>
          <a:endParaRPr lang="en-US"/>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3.1556990944213582E-2"/>
          <c:y val="2.9154975285054056E-2"/>
          <c:w val="0.92679361284663742"/>
          <c:h val="0.90647012971563945"/>
        </c:manualLayout>
      </c:layout>
      <c:bar3DChart>
        <c:barDir val="col"/>
        <c:grouping val="clustered"/>
        <c:ser>
          <c:idx val="0"/>
          <c:order val="0"/>
          <c:tx>
            <c:strRef>
              <c:f>Sheet4!$A$43</c:f>
              <c:strCache>
                <c:ptCount val="1"/>
                <c:pt idx="0">
                  <c:v>No. of Students Admitted</c:v>
                </c:pt>
              </c:strCache>
            </c:strRef>
          </c:tx>
          <c:dLbls>
            <c:showVal val="1"/>
          </c:dLbls>
          <c:cat>
            <c:strRef>
              <c:f>Sheet4!$B$42:$F$42</c:f>
              <c:strCache>
                <c:ptCount val="5"/>
                <c:pt idx="0">
                  <c:v>2017-2019</c:v>
                </c:pt>
                <c:pt idx="1">
                  <c:v>2018-2020</c:v>
                </c:pt>
                <c:pt idx="2">
                  <c:v>2019-2021</c:v>
                </c:pt>
                <c:pt idx="3">
                  <c:v>2020-2022</c:v>
                </c:pt>
                <c:pt idx="4">
                  <c:v>2021-2023</c:v>
                </c:pt>
              </c:strCache>
            </c:strRef>
          </c:cat>
          <c:val>
            <c:numRef>
              <c:f>Sheet4!$B$43:$F$43</c:f>
              <c:numCache>
                <c:formatCode>General</c:formatCode>
                <c:ptCount val="5"/>
                <c:pt idx="0">
                  <c:v>27</c:v>
                </c:pt>
                <c:pt idx="1">
                  <c:v>30</c:v>
                </c:pt>
                <c:pt idx="2">
                  <c:v>31</c:v>
                </c:pt>
                <c:pt idx="3">
                  <c:v>33</c:v>
                </c:pt>
                <c:pt idx="4">
                  <c:v>25</c:v>
                </c:pt>
              </c:numCache>
            </c:numRef>
          </c:val>
        </c:ser>
        <c:ser>
          <c:idx val="1"/>
          <c:order val="1"/>
          <c:tx>
            <c:strRef>
              <c:f>Sheet4!$A$44</c:f>
              <c:strCache>
                <c:ptCount val="1"/>
                <c:pt idx="0">
                  <c:v>No. of Students Placed</c:v>
                </c:pt>
              </c:strCache>
            </c:strRef>
          </c:tx>
          <c:dLbls>
            <c:showVal val="1"/>
          </c:dLbls>
          <c:cat>
            <c:strRef>
              <c:f>Sheet4!$B$42:$F$42</c:f>
              <c:strCache>
                <c:ptCount val="5"/>
                <c:pt idx="0">
                  <c:v>2017-2019</c:v>
                </c:pt>
                <c:pt idx="1">
                  <c:v>2018-2020</c:v>
                </c:pt>
                <c:pt idx="2">
                  <c:v>2019-2021</c:v>
                </c:pt>
                <c:pt idx="3">
                  <c:v>2020-2022</c:v>
                </c:pt>
                <c:pt idx="4">
                  <c:v>2021-2023</c:v>
                </c:pt>
              </c:strCache>
            </c:strRef>
          </c:cat>
          <c:val>
            <c:numRef>
              <c:f>Sheet4!$B$44:$F$44</c:f>
              <c:numCache>
                <c:formatCode>General</c:formatCode>
                <c:ptCount val="5"/>
                <c:pt idx="0">
                  <c:v>22</c:v>
                </c:pt>
                <c:pt idx="1">
                  <c:v>28</c:v>
                </c:pt>
                <c:pt idx="2">
                  <c:v>28</c:v>
                </c:pt>
                <c:pt idx="3">
                  <c:v>22</c:v>
                </c:pt>
                <c:pt idx="4">
                  <c:v>18</c:v>
                </c:pt>
              </c:numCache>
            </c:numRef>
          </c:val>
        </c:ser>
        <c:shape val="box"/>
        <c:axId val="151334912"/>
        <c:axId val="151336448"/>
        <c:axId val="0"/>
      </c:bar3DChart>
      <c:catAx>
        <c:axId val="151334912"/>
        <c:scaling>
          <c:orientation val="minMax"/>
        </c:scaling>
        <c:axPos val="b"/>
        <c:tickLblPos val="nextTo"/>
        <c:crossAx val="151336448"/>
        <c:crosses val="autoZero"/>
        <c:auto val="1"/>
        <c:lblAlgn val="ctr"/>
        <c:lblOffset val="100"/>
      </c:catAx>
      <c:valAx>
        <c:axId val="151336448"/>
        <c:scaling>
          <c:orientation val="minMax"/>
        </c:scaling>
        <c:axPos val="l"/>
        <c:numFmt formatCode="General" sourceLinked="1"/>
        <c:tickLblPos val="nextTo"/>
        <c:crossAx val="151334912"/>
        <c:crosses val="autoZero"/>
        <c:crossBetween val="between"/>
      </c:valAx>
    </c:plotArea>
    <c:legend>
      <c:legendPos val="r"/>
      <c:layout>
        <c:manualLayout>
          <c:xMode val="edge"/>
          <c:yMode val="edge"/>
          <c:x val="0.67377456074328179"/>
          <c:y val="0.1117641473108866"/>
          <c:w val="0.32498274911240643"/>
          <c:h val="0.13771249270864749"/>
        </c:manualLayout>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view3D>
      <c:rAngAx val="1"/>
    </c:view3D>
    <c:plotArea>
      <c:layout/>
      <c:bar3DChart>
        <c:barDir val="col"/>
        <c:grouping val="clustered"/>
        <c:ser>
          <c:idx val="0"/>
          <c:order val="0"/>
          <c:tx>
            <c:strRef>
              <c:f>Sheet4!$B$110</c:f>
              <c:strCache>
                <c:ptCount val="1"/>
                <c:pt idx="0">
                  <c:v>STUDENT-FACULTY RATIO</c:v>
                </c:pt>
              </c:strCache>
            </c:strRef>
          </c:tx>
          <c:dLbls>
            <c:dLbl>
              <c:idx val="0"/>
              <c:layout>
                <c:manualLayout>
                  <c:x val="1.3504924565425887E-3"/>
                  <c:y val="-4.470742816559177E-2"/>
                </c:manualLayout>
              </c:layout>
              <c:showVal val="1"/>
            </c:dLbl>
            <c:dLbl>
              <c:idx val="1"/>
              <c:layout>
                <c:manualLayout>
                  <c:x val="0"/>
                  <c:y val="-5.8678499467339156E-2"/>
                </c:manualLayout>
              </c:layout>
              <c:showVal val="1"/>
            </c:dLbl>
            <c:dLbl>
              <c:idx val="2"/>
              <c:layout>
                <c:manualLayout>
                  <c:x val="-4.9517484709686169E-17"/>
                  <c:y val="-5.5884285206989674E-2"/>
                </c:manualLayout>
              </c:layout>
              <c:showVal val="1"/>
            </c:dLbl>
            <c:dLbl>
              <c:idx val="3"/>
              <c:layout>
                <c:manualLayout>
                  <c:x val="0"/>
                  <c:y val="-3.6324785384543284E-2"/>
                </c:manualLayout>
              </c:layout>
              <c:showVal val="1"/>
            </c:dLbl>
            <c:dLbl>
              <c:idx val="4"/>
              <c:layout>
                <c:manualLayout>
                  <c:x val="0"/>
                  <c:y val="-8.6620642070834059E-2"/>
                </c:manualLayout>
              </c:layout>
              <c:showVal val="1"/>
            </c:dLbl>
            <c:dLbl>
              <c:idx val="5"/>
              <c:layout>
                <c:manualLayout>
                  <c:x val="6.7524622827130438E-3"/>
                  <c:y val="-4.1913213905242289E-2"/>
                </c:manualLayout>
              </c:layout>
              <c:showVal val="1"/>
            </c:dLbl>
            <c:showVal val="1"/>
          </c:dLbls>
          <c:cat>
            <c:strRef>
              <c:f>Sheet4!$A$111:$A$116</c:f>
              <c:strCache>
                <c:ptCount val="6"/>
                <c:pt idx="0">
                  <c:v>2017-18</c:v>
                </c:pt>
                <c:pt idx="1">
                  <c:v>2018-19</c:v>
                </c:pt>
                <c:pt idx="2">
                  <c:v>2019-20</c:v>
                </c:pt>
                <c:pt idx="3">
                  <c:v>2020-21</c:v>
                </c:pt>
                <c:pt idx="4">
                  <c:v>2021-22</c:v>
                </c:pt>
                <c:pt idx="5">
                  <c:v>2022-23</c:v>
                </c:pt>
              </c:strCache>
            </c:strRef>
          </c:cat>
          <c:val>
            <c:numRef>
              <c:f>Sheet4!$B$111:$B$116</c:f>
              <c:numCache>
                <c:formatCode>0.00</c:formatCode>
                <c:ptCount val="6"/>
                <c:pt idx="0">
                  <c:v>3.3333333333333335</c:v>
                </c:pt>
                <c:pt idx="1">
                  <c:v>3.3333333333333335</c:v>
                </c:pt>
                <c:pt idx="2">
                  <c:v>3.8749999999999991</c:v>
                </c:pt>
                <c:pt idx="3">
                  <c:v>4.1249999999999973</c:v>
                </c:pt>
                <c:pt idx="4">
                  <c:v>3.5714285714285707</c:v>
                </c:pt>
                <c:pt idx="5">
                  <c:v>2.75</c:v>
                </c:pt>
              </c:numCache>
            </c:numRef>
          </c:val>
        </c:ser>
        <c:shape val="box"/>
        <c:axId val="113557888"/>
        <c:axId val="113559424"/>
        <c:axId val="0"/>
      </c:bar3DChart>
      <c:catAx>
        <c:axId val="113557888"/>
        <c:scaling>
          <c:orientation val="minMax"/>
        </c:scaling>
        <c:axPos val="b"/>
        <c:tickLblPos val="nextTo"/>
        <c:crossAx val="113559424"/>
        <c:crosses val="autoZero"/>
        <c:auto val="1"/>
        <c:lblAlgn val="ctr"/>
        <c:lblOffset val="100"/>
      </c:catAx>
      <c:valAx>
        <c:axId val="113559424"/>
        <c:scaling>
          <c:orientation val="minMax"/>
        </c:scaling>
        <c:axPos val="l"/>
        <c:numFmt formatCode="0.00" sourceLinked="1"/>
        <c:tickLblPos val="nextTo"/>
        <c:crossAx val="11355788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dLbls>
            <c:showVal val="1"/>
          </c:dLbls>
          <c:cat>
            <c:strRef>
              <c:f>Sheet4!$A$120:$A$125</c:f>
              <c:strCache>
                <c:ptCount val="6"/>
                <c:pt idx="0">
                  <c:v>CO1</c:v>
                </c:pt>
                <c:pt idx="1">
                  <c:v>CO2</c:v>
                </c:pt>
                <c:pt idx="2">
                  <c:v>CO3</c:v>
                </c:pt>
                <c:pt idx="3">
                  <c:v>CO4</c:v>
                </c:pt>
                <c:pt idx="4">
                  <c:v>CO5</c:v>
                </c:pt>
                <c:pt idx="5">
                  <c:v>CO6</c:v>
                </c:pt>
              </c:strCache>
            </c:strRef>
          </c:cat>
          <c:val>
            <c:numRef>
              <c:f>Sheet4!$B$120:$B$125</c:f>
              <c:numCache>
                <c:formatCode>General</c:formatCode>
                <c:ptCount val="6"/>
                <c:pt idx="0">
                  <c:v>96.35</c:v>
                </c:pt>
                <c:pt idx="1">
                  <c:v>96.35</c:v>
                </c:pt>
                <c:pt idx="2">
                  <c:v>96.35</c:v>
                </c:pt>
                <c:pt idx="3">
                  <c:v>96.35</c:v>
                </c:pt>
                <c:pt idx="4">
                  <c:v>96.35</c:v>
                </c:pt>
                <c:pt idx="5">
                  <c:v>96.35</c:v>
                </c:pt>
              </c:numCache>
            </c:numRef>
          </c:val>
        </c:ser>
        <c:shape val="box"/>
        <c:axId val="164892672"/>
        <c:axId val="164894208"/>
        <c:axId val="0"/>
      </c:bar3DChart>
      <c:catAx>
        <c:axId val="164892672"/>
        <c:scaling>
          <c:orientation val="minMax"/>
        </c:scaling>
        <c:axPos val="b"/>
        <c:tickLblPos val="nextTo"/>
        <c:crossAx val="164894208"/>
        <c:crosses val="autoZero"/>
        <c:auto val="1"/>
        <c:lblAlgn val="ctr"/>
        <c:lblOffset val="100"/>
      </c:catAx>
      <c:valAx>
        <c:axId val="164894208"/>
        <c:scaling>
          <c:orientation val="minMax"/>
        </c:scaling>
        <c:axPos val="l"/>
        <c:numFmt formatCode="General" sourceLinked="1"/>
        <c:tickLblPos val="nextTo"/>
        <c:crossAx val="16489267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layout/>
    </c:title>
    <c:view3D>
      <c:rAngAx val="1"/>
    </c:view3D>
    <c:plotArea>
      <c:layout/>
      <c:bar3DChart>
        <c:barDir val="col"/>
        <c:grouping val="clustered"/>
        <c:ser>
          <c:idx val="0"/>
          <c:order val="0"/>
          <c:tx>
            <c:strRef>
              <c:f>Sheet5!$B$30</c:f>
              <c:strCache>
                <c:ptCount val="1"/>
                <c:pt idx="0">
                  <c:v>Overall PO Attainment</c:v>
                </c:pt>
              </c:strCache>
            </c:strRef>
          </c:tx>
          <c:cat>
            <c:strRef>
              <c:f>Sheet5!$A$31:$A$42</c:f>
              <c:strCache>
                <c:ptCount val="12"/>
                <c:pt idx="0">
                  <c:v>PO 1</c:v>
                </c:pt>
                <c:pt idx="1">
                  <c:v>PO 2</c:v>
                </c:pt>
                <c:pt idx="2">
                  <c:v>PO 3</c:v>
                </c:pt>
                <c:pt idx="3">
                  <c:v>PO 4</c:v>
                </c:pt>
                <c:pt idx="4">
                  <c:v>PO 5</c:v>
                </c:pt>
                <c:pt idx="5">
                  <c:v>PO 6</c:v>
                </c:pt>
                <c:pt idx="6">
                  <c:v>PO 7</c:v>
                </c:pt>
                <c:pt idx="7">
                  <c:v>PO 8</c:v>
                </c:pt>
                <c:pt idx="8">
                  <c:v>PO 9</c:v>
                </c:pt>
                <c:pt idx="9">
                  <c:v>PO 10</c:v>
                </c:pt>
                <c:pt idx="10">
                  <c:v>PO 11</c:v>
                </c:pt>
                <c:pt idx="11">
                  <c:v>PO 12</c:v>
                </c:pt>
              </c:strCache>
            </c:strRef>
          </c:cat>
          <c:val>
            <c:numRef>
              <c:f>Sheet5!$B$31:$B$42</c:f>
              <c:numCache>
                <c:formatCode>General</c:formatCode>
                <c:ptCount val="12"/>
                <c:pt idx="0">
                  <c:v>2.9249999999999998</c:v>
                </c:pt>
                <c:pt idx="1">
                  <c:v>2.5979999999999999</c:v>
                </c:pt>
                <c:pt idx="2">
                  <c:v>2.6189999999999998</c:v>
                </c:pt>
                <c:pt idx="3">
                  <c:v>2.44</c:v>
                </c:pt>
                <c:pt idx="4">
                  <c:v>2.12</c:v>
                </c:pt>
                <c:pt idx="5">
                  <c:v>2.44</c:v>
                </c:pt>
                <c:pt idx="6">
                  <c:v>2.09</c:v>
                </c:pt>
                <c:pt idx="7">
                  <c:v>2.2909999999999999</c:v>
                </c:pt>
                <c:pt idx="8">
                  <c:v>2.0299999999999998</c:v>
                </c:pt>
                <c:pt idx="9">
                  <c:v>2.06</c:v>
                </c:pt>
                <c:pt idx="10">
                  <c:v>2.06</c:v>
                </c:pt>
                <c:pt idx="11">
                  <c:v>1.71</c:v>
                </c:pt>
              </c:numCache>
            </c:numRef>
          </c:val>
        </c:ser>
        <c:shape val="box"/>
        <c:axId val="165816576"/>
        <c:axId val="165822464"/>
        <c:axId val="0"/>
      </c:bar3DChart>
      <c:catAx>
        <c:axId val="165816576"/>
        <c:scaling>
          <c:orientation val="minMax"/>
        </c:scaling>
        <c:axPos val="b"/>
        <c:tickLblPos val="nextTo"/>
        <c:crossAx val="165822464"/>
        <c:crosses val="autoZero"/>
        <c:auto val="1"/>
        <c:lblAlgn val="ctr"/>
        <c:lblOffset val="100"/>
      </c:catAx>
      <c:valAx>
        <c:axId val="165822464"/>
        <c:scaling>
          <c:orientation val="minMax"/>
        </c:scaling>
        <c:axPos val="l"/>
        <c:numFmt formatCode="General" sourceLinked="1"/>
        <c:tickLblPos val="nextTo"/>
        <c:crossAx val="16581657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Sheet2!$A$2</c:f>
              <c:strCache>
                <c:ptCount val="1"/>
                <c:pt idx="0">
                  <c:v>M Sc</c:v>
                </c:pt>
              </c:strCache>
            </c:strRef>
          </c:tx>
          <c:dLbls>
            <c:showVal val="1"/>
          </c:dLbls>
          <c:cat>
            <c:strRef>
              <c:f>Sheet2!$B$1:$H$1</c:f>
              <c:strCache>
                <c:ptCount val="6"/>
                <c:pt idx="0">
                  <c:v>2017-18</c:v>
                </c:pt>
                <c:pt idx="1">
                  <c:v>2018-19</c:v>
                </c:pt>
                <c:pt idx="2">
                  <c:v>2019-20</c:v>
                </c:pt>
                <c:pt idx="3">
                  <c:v>2020-21</c:v>
                </c:pt>
                <c:pt idx="4">
                  <c:v>2021-22</c:v>
                </c:pt>
                <c:pt idx="5">
                  <c:v>2022-23</c:v>
                </c:pt>
              </c:strCache>
            </c:strRef>
          </c:cat>
          <c:val>
            <c:numRef>
              <c:f>Sheet2!$B$2:$H$2</c:f>
              <c:numCache>
                <c:formatCode>General</c:formatCode>
                <c:ptCount val="7"/>
                <c:pt idx="0">
                  <c:v>24</c:v>
                </c:pt>
                <c:pt idx="1">
                  <c:v>26</c:v>
                </c:pt>
                <c:pt idx="2">
                  <c:v>30</c:v>
                </c:pt>
                <c:pt idx="3">
                  <c:v>30</c:v>
                </c:pt>
                <c:pt idx="4">
                  <c:v>30</c:v>
                </c:pt>
                <c:pt idx="5">
                  <c:v>25</c:v>
                </c:pt>
              </c:numCache>
            </c:numRef>
          </c:val>
        </c:ser>
        <c:ser>
          <c:idx val="1"/>
          <c:order val="1"/>
          <c:tx>
            <c:strRef>
              <c:f>Sheet2!$A$3</c:f>
              <c:strCache>
                <c:ptCount val="1"/>
                <c:pt idx="0">
                  <c:v>M Phil</c:v>
                </c:pt>
              </c:strCache>
            </c:strRef>
          </c:tx>
          <c:dLbls>
            <c:showVal val="1"/>
          </c:dLbls>
          <c:cat>
            <c:strRef>
              <c:f>Sheet2!$B$1:$H$1</c:f>
              <c:strCache>
                <c:ptCount val="6"/>
                <c:pt idx="0">
                  <c:v>2017-18</c:v>
                </c:pt>
                <c:pt idx="1">
                  <c:v>2018-19</c:v>
                </c:pt>
                <c:pt idx="2">
                  <c:v>2019-20</c:v>
                </c:pt>
                <c:pt idx="3">
                  <c:v>2020-21</c:v>
                </c:pt>
                <c:pt idx="4">
                  <c:v>2021-22</c:v>
                </c:pt>
                <c:pt idx="5">
                  <c:v>2022-23</c:v>
                </c:pt>
              </c:strCache>
            </c:strRef>
          </c:cat>
          <c:val>
            <c:numRef>
              <c:f>Sheet2!$B$3:$H$3</c:f>
              <c:numCache>
                <c:formatCode>General</c:formatCode>
                <c:ptCount val="7"/>
                <c:pt idx="0">
                  <c:v>2</c:v>
                </c:pt>
                <c:pt idx="1">
                  <c:v>4</c:v>
                </c:pt>
                <c:pt idx="2">
                  <c:v>1</c:v>
                </c:pt>
                <c:pt idx="3">
                  <c:v>0</c:v>
                </c:pt>
                <c:pt idx="4">
                  <c:v>0</c:v>
                </c:pt>
                <c:pt idx="5">
                  <c:v>0</c:v>
                </c:pt>
              </c:numCache>
            </c:numRef>
          </c:val>
        </c:ser>
        <c:ser>
          <c:idx val="2"/>
          <c:order val="2"/>
          <c:tx>
            <c:strRef>
              <c:f>Sheet2!$A$4</c:f>
              <c:strCache>
                <c:ptCount val="1"/>
                <c:pt idx="0">
                  <c:v>Ph D</c:v>
                </c:pt>
              </c:strCache>
            </c:strRef>
          </c:tx>
          <c:dLbls>
            <c:showVal val="1"/>
          </c:dLbls>
          <c:cat>
            <c:strRef>
              <c:f>Sheet2!$B$1:$H$1</c:f>
              <c:strCache>
                <c:ptCount val="6"/>
                <c:pt idx="0">
                  <c:v>2017-18</c:v>
                </c:pt>
                <c:pt idx="1">
                  <c:v>2018-19</c:v>
                </c:pt>
                <c:pt idx="2">
                  <c:v>2019-20</c:v>
                </c:pt>
                <c:pt idx="3">
                  <c:v>2020-21</c:v>
                </c:pt>
                <c:pt idx="4">
                  <c:v>2021-22</c:v>
                </c:pt>
                <c:pt idx="5">
                  <c:v>2022-23</c:v>
                </c:pt>
              </c:strCache>
            </c:strRef>
          </c:cat>
          <c:val>
            <c:numRef>
              <c:f>Sheet2!$B$4:$H$4</c:f>
              <c:numCache>
                <c:formatCode>General</c:formatCode>
                <c:ptCount val="7"/>
                <c:pt idx="0">
                  <c:v>15</c:v>
                </c:pt>
                <c:pt idx="1">
                  <c:v>10</c:v>
                </c:pt>
                <c:pt idx="2">
                  <c:v>7</c:v>
                </c:pt>
                <c:pt idx="3">
                  <c:v>8</c:v>
                </c:pt>
                <c:pt idx="4">
                  <c:v>6</c:v>
                </c:pt>
                <c:pt idx="5">
                  <c:v>5</c:v>
                </c:pt>
              </c:numCache>
            </c:numRef>
          </c:val>
        </c:ser>
        <c:shape val="box"/>
        <c:axId val="165907072"/>
        <c:axId val="165925248"/>
        <c:axId val="0"/>
      </c:bar3DChart>
      <c:catAx>
        <c:axId val="165907072"/>
        <c:scaling>
          <c:orientation val="minMax"/>
        </c:scaling>
        <c:axPos val="b"/>
        <c:tickLblPos val="nextTo"/>
        <c:crossAx val="165925248"/>
        <c:crosses val="autoZero"/>
        <c:auto val="1"/>
        <c:lblAlgn val="ctr"/>
        <c:lblOffset val="100"/>
      </c:catAx>
      <c:valAx>
        <c:axId val="165925248"/>
        <c:scaling>
          <c:orientation val="minMax"/>
        </c:scaling>
        <c:axPos val="l"/>
        <c:numFmt formatCode="General" sourceLinked="1"/>
        <c:tickLblPos val="nextTo"/>
        <c:crossAx val="165907072"/>
        <c:crosses val="autoZero"/>
        <c:crossBetween val="between"/>
      </c:valAx>
    </c:plotArea>
    <c:legend>
      <c:legendPos val="r"/>
      <c:layout>
        <c:manualLayout>
          <c:xMode val="edge"/>
          <c:yMode val="edge"/>
          <c:x val="0.80484243800437838"/>
          <c:y val="0.14383727034120741"/>
          <c:w val="0.1134666906263273"/>
          <c:h val="0.61232545931758575"/>
        </c:manualLayout>
      </c:layout>
      <c:txPr>
        <a:bodyPr/>
        <a:lstStyle/>
        <a:p>
          <a:pPr>
            <a:defRPr sz="2000" b="1"/>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'[Chart in Microsoft PowerPoint]Sheet1'!$B$1</c:f>
              <c:strCache>
                <c:ptCount val="1"/>
                <c:pt idx="0">
                  <c:v>PARENTS</c:v>
                </c:pt>
              </c:strCache>
            </c:strRef>
          </c:tx>
          <c:dLbls>
            <c:showVal val="1"/>
          </c:dLbls>
          <c:cat>
            <c:strRef>
              <c:f>'[Chart in Microsoft PowerPoint]Sheet1'!$A$2:$A$6</c:f>
              <c:strCache>
                <c:ptCount val="5"/>
                <c:pt idx="0">
                  <c:v>2017-2018</c:v>
                </c:pt>
                <c:pt idx="1">
                  <c:v>2018-2019</c:v>
                </c:pt>
                <c:pt idx="2">
                  <c:v>2019-2020</c:v>
                </c:pt>
                <c:pt idx="3">
                  <c:v>2020-2021</c:v>
                </c:pt>
                <c:pt idx="4">
                  <c:v>2022-2023</c:v>
                </c:pt>
              </c:strCache>
            </c:strRef>
          </c:cat>
          <c:val>
            <c:numRef>
              <c:f>'[Chart in Microsoft PowerPoint]Sheet1'!$B$2:$B$6</c:f>
              <c:numCache>
                <c:formatCode>General</c:formatCode>
                <c:ptCount val="5"/>
                <c:pt idx="0">
                  <c:v>85</c:v>
                </c:pt>
                <c:pt idx="1">
                  <c:v>87</c:v>
                </c:pt>
                <c:pt idx="2">
                  <c:v>74</c:v>
                </c:pt>
                <c:pt idx="3">
                  <c:v>72</c:v>
                </c:pt>
                <c:pt idx="4">
                  <c:v>85</c:v>
                </c:pt>
              </c:numCache>
            </c:numRef>
          </c:val>
        </c:ser>
        <c:ser>
          <c:idx val="1"/>
          <c:order val="1"/>
          <c:tx>
            <c:strRef>
              <c:f>'[Chart in Microsoft PowerPoint]Sheet1'!$C$1</c:f>
              <c:strCache>
                <c:ptCount val="1"/>
                <c:pt idx="0">
                  <c:v>STUDENTS</c:v>
                </c:pt>
              </c:strCache>
            </c:strRef>
          </c:tx>
          <c:dLbls>
            <c:showVal val="1"/>
          </c:dLbls>
          <c:cat>
            <c:strRef>
              <c:f>'[Chart in Microsoft PowerPoint]Sheet1'!$A$2:$A$6</c:f>
              <c:strCache>
                <c:ptCount val="5"/>
                <c:pt idx="0">
                  <c:v>2017-2018</c:v>
                </c:pt>
                <c:pt idx="1">
                  <c:v>2018-2019</c:v>
                </c:pt>
                <c:pt idx="2">
                  <c:v>2019-2020</c:v>
                </c:pt>
                <c:pt idx="3">
                  <c:v>2020-2021</c:v>
                </c:pt>
                <c:pt idx="4">
                  <c:v>2022-2023</c:v>
                </c:pt>
              </c:strCache>
            </c:strRef>
          </c:cat>
          <c:val>
            <c:numRef>
              <c:f>'[Chart in Microsoft PowerPoint]Sheet1'!$C$2:$C$6</c:f>
              <c:numCache>
                <c:formatCode>General</c:formatCode>
                <c:ptCount val="5"/>
                <c:pt idx="0">
                  <c:v>95</c:v>
                </c:pt>
                <c:pt idx="1">
                  <c:v>95</c:v>
                </c:pt>
                <c:pt idx="2">
                  <c:v>90</c:v>
                </c:pt>
                <c:pt idx="3">
                  <c:v>90</c:v>
                </c:pt>
                <c:pt idx="4">
                  <c:v>90</c:v>
                </c:pt>
              </c:numCache>
            </c:numRef>
          </c:val>
        </c:ser>
        <c:ser>
          <c:idx val="2"/>
          <c:order val="2"/>
          <c:tx>
            <c:strRef>
              <c:f>'[Chart in Microsoft PowerPoint]Sheet1'!$D$1</c:f>
              <c:strCache>
                <c:ptCount val="1"/>
                <c:pt idx="0">
                  <c:v>Faculty</c:v>
                </c:pt>
              </c:strCache>
            </c:strRef>
          </c:tx>
          <c:cat>
            <c:strRef>
              <c:f>'[Chart in Microsoft PowerPoint]Sheet1'!$A$2:$A$6</c:f>
              <c:strCache>
                <c:ptCount val="5"/>
                <c:pt idx="0">
                  <c:v>2017-2018</c:v>
                </c:pt>
                <c:pt idx="1">
                  <c:v>2018-2019</c:v>
                </c:pt>
                <c:pt idx="2">
                  <c:v>2019-2020</c:v>
                </c:pt>
                <c:pt idx="3">
                  <c:v>2020-2021</c:v>
                </c:pt>
                <c:pt idx="4">
                  <c:v>2022-2023</c:v>
                </c:pt>
              </c:strCache>
            </c:strRef>
          </c:cat>
          <c:val>
            <c:numRef>
              <c:f>'[Chart in Microsoft PowerPoint]Sheet1'!$D$2:$D$6</c:f>
              <c:numCache>
                <c:formatCode>General</c:formatCode>
                <c:ptCount val="5"/>
                <c:pt idx="0">
                  <c:v>96</c:v>
                </c:pt>
                <c:pt idx="1">
                  <c:v>96</c:v>
                </c:pt>
                <c:pt idx="2">
                  <c:v>95</c:v>
                </c:pt>
                <c:pt idx="3">
                  <c:v>96</c:v>
                </c:pt>
                <c:pt idx="4">
                  <c:v>95</c:v>
                </c:pt>
              </c:numCache>
            </c:numRef>
          </c:val>
        </c:ser>
        <c:ser>
          <c:idx val="3"/>
          <c:order val="3"/>
          <c:tx>
            <c:strRef>
              <c:f>'[Chart in Microsoft PowerPoint]Sheet1'!$E$1</c:f>
              <c:strCache>
                <c:ptCount val="1"/>
                <c:pt idx="0">
                  <c:v>Alumni</c:v>
                </c:pt>
              </c:strCache>
            </c:strRef>
          </c:tx>
          <c:dLbls>
            <c:showVal val="1"/>
          </c:dLbls>
          <c:cat>
            <c:strRef>
              <c:f>'[Chart in Microsoft PowerPoint]Sheet1'!$A$2:$A$6</c:f>
              <c:strCache>
                <c:ptCount val="5"/>
                <c:pt idx="0">
                  <c:v>2017-2018</c:v>
                </c:pt>
                <c:pt idx="1">
                  <c:v>2018-2019</c:v>
                </c:pt>
                <c:pt idx="2">
                  <c:v>2019-2020</c:v>
                </c:pt>
                <c:pt idx="3">
                  <c:v>2020-2021</c:v>
                </c:pt>
                <c:pt idx="4">
                  <c:v>2022-2023</c:v>
                </c:pt>
              </c:strCache>
            </c:strRef>
          </c:cat>
          <c:val>
            <c:numRef>
              <c:f>'[Chart in Microsoft PowerPoint]Sheet1'!$E$2:$E$6</c:f>
              <c:numCache>
                <c:formatCode>General</c:formatCode>
                <c:ptCount val="5"/>
                <c:pt idx="0">
                  <c:v>78</c:v>
                </c:pt>
                <c:pt idx="1">
                  <c:v>80</c:v>
                </c:pt>
                <c:pt idx="2">
                  <c:v>76</c:v>
                </c:pt>
                <c:pt idx="3">
                  <c:v>75</c:v>
                </c:pt>
                <c:pt idx="4">
                  <c:v>75</c:v>
                </c:pt>
              </c:numCache>
            </c:numRef>
          </c:val>
        </c:ser>
        <c:ser>
          <c:idx val="4"/>
          <c:order val="4"/>
          <c:tx>
            <c:strRef>
              <c:f>'[Chart in Microsoft PowerPoint]Sheet1'!$F$1</c:f>
              <c:strCache>
                <c:ptCount val="1"/>
                <c:pt idx="0">
                  <c:v>Employers</c:v>
                </c:pt>
              </c:strCache>
            </c:strRef>
          </c:tx>
          <c:dLbls>
            <c:showVal val="1"/>
          </c:dLbls>
          <c:cat>
            <c:strRef>
              <c:f>'[Chart in Microsoft PowerPoint]Sheet1'!$A$2:$A$6</c:f>
              <c:strCache>
                <c:ptCount val="5"/>
                <c:pt idx="0">
                  <c:v>2017-2018</c:v>
                </c:pt>
                <c:pt idx="1">
                  <c:v>2018-2019</c:v>
                </c:pt>
                <c:pt idx="2">
                  <c:v>2019-2020</c:v>
                </c:pt>
                <c:pt idx="3">
                  <c:v>2020-2021</c:v>
                </c:pt>
                <c:pt idx="4">
                  <c:v>2022-2023</c:v>
                </c:pt>
              </c:strCache>
            </c:strRef>
          </c:cat>
          <c:val>
            <c:numRef>
              <c:f>'[Chart in Microsoft PowerPoint]Sheet1'!$F$2:$F$6</c:f>
              <c:numCache>
                <c:formatCode>General</c:formatCode>
                <c:ptCount val="5"/>
                <c:pt idx="0">
                  <c:v>90</c:v>
                </c:pt>
                <c:pt idx="1">
                  <c:v>90</c:v>
                </c:pt>
                <c:pt idx="2">
                  <c:v>85</c:v>
                </c:pt>
                <c:pt idx="3">
                  <c:v>85</c:v>
                </c:pt>
                <c:pt idx="4">
                  <c:v>90</c:v>
                </c:pt>
              </c:numCache>
            </c:numRef>
          </c:val>
        </c:ser>
        <c:shape val="box"/>
        <c:axId val="114240512"/>
        <c:axId val="114270976"/>
        <c:axId val="0"/>
      </c:bar3DChart>
      <c:catAx>
        <c:axId val="114240512"/>
        <c:scaling>
          <c:orientation val="minMax"/>
        </c:scaling>
        <c:axPos val="b"/>
        <c:tickLblPos val="nextTo"/>
        <c:crossAx val="114270976"/>
        <c:crosses val="autoZero"/>
        <c:auto val="1"/>
        <c:lblAlgn val="ctr"/>
        <c:lblOffset val="100"/>
      </c:catAx>
      <c:valAx>
        <c:axId val="114270976"/>
        <c:scaling>
          <c:orientation val="minMax"/>
        </c:scaling>
        <c:axPos val="l"/>
        <c:numFmt formatCode="General" sourceLinked="1"/>
        <c:tickLblPos val="nextTo"/>
        <c:crossAx val="114240512"/>
        <c:crosses val="autoZero"/>
        <c:crossBetween val="between"/>
      </c:valAx>
    </c:plotArea>
    <c:legend>
      <c:legendPos val="r"/>
      <c:layout>
        <c:manualLayout>
          <c:xMode val="edge"/>
          <c:yMode val="edge"/>
          <c:x val="0.8743886640043611"/>
          <c:y val="0.24365676473453438"/>
          <c:w val="0.11792598360155586"/>
          <c:h val="0.36758312222957656"/>
        </c:manualLayou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Sheet4!$B$143</c:f>
              <c:strCache>
                <c:ptCount val="1"/>
                <c:pt idx="0">
                  <c:v>2017-2018</c:v>
                </c:pt>
              </c:strCache>
            </c:strRef>
          </c:tx>
          <c:cat>
            <c:strRef>
              <c:f>Sheet4!$A$144:$A$152</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Sheet4!$B$144:$B$152</c:f>
              <c:numCache>
                <c:formatCode>General</c:formatCode>
                <c:ptCount val="9"/>
                <c:pt idx="0">
                  <c:v>7</c:v>
                </c:pt>
                <c:pt idx="1">
                  <c:v>7</c:v>
                </c:pt>
                <c:pt idx="2">
                  <c:v>7</c:v>
                </c:pt>
                <c:pt idx="3">
                  <c:v>7</c:v>
                </c:pt>
                <c:pt idx="4">
                  <c:v>0</c:v>
                </c:pt>
                <c:pt idx="5">
                  <c:v>6</c:v>
                </c:pt>
                <c:pt idx="6">
                  <c:v>6</c:v>
                </c:pt>
                <c:pt idx="7">
                  <c:v>4</c:v>
                </c:pt>
                <c:pt idx="8">
                  <c:v>4</c:v>
                </c:pt>
              </c:numCache>
            </c:numRef>
          </c:val>
        </c:ser>
        <c:ser>
          <c:idx val="1"/>
          <c:order val="1"/>
          <c:tx>
            <c:strRef>
              <c:f>Sheet4!$C$143</c:f>
              <c:strCache>
                <c:ptCount val="1"/>
                <c:pt idx="0">
                  <c:v>2018-2019</c:v>
                </c:pt>
              </c:strCache>
            </c:strRef>
          </c:tx>
          <c:cat>
            <c:strRef>
              <c:f>Sheet4!$A$144:$A$152</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Sheet4!$C$144:$C$152</c:f>
              <c:numCache>
                <c:formatCode>General</c:formatCode>
                <c:ptCount val="9"/>
                <c:pt idx="0">
                  <c:v>8</c:v>
                </c:pt>
                <c:pt idx="1">
                  <c:v>8</c:v>
                </c:pt>
                <c:pt idx="2">
                  <c:v>7</c:v>
                </c:pt>
                <c:pt idx="3">
                  <c:v>7</c:v>
                </c:pt>
                <c:pt idx="4">
                  <c:v>0</c:v>
                </c:pt>
                <c:pt idx="5">
                  <c:v>6</c:v>
                </c:pt>
                <c:pt idx="6">
                  <c:v>6</c:v>
                </c:pt>
                <c:pt idx="7">
                  <c:v>4</c:v>
                </c:pt>
                <c:pt idx="8">
                  <c:v>4</c:v>
                </c:pt>
              </c:numCache>
            </c:numRef>
          </c:val>
        </c:ser>
        <c:ser>
          <c:idx val="2"/>
          <c:order val="2"/>
          <c:tx>
            <c:strRef>
              <c:f>Sheet4!$D$143</c:f>
              <c:strCache>
                <c:ptCount val="1"/>
                <c:pt idx="0">
                  <c:v>2019-2020</c:v>
                </c:pt>
              </c:strCache>
            </c:strRef>
          </c:tx>
          <c:cat>
            <c:strRef>
              <c:f>Sheet4!$A$144:$A$152</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Sheet4!$D$144:$D$152</c:f>
              <c:numCache>
                <c:formatCode>General</c:formatCode>
                <c:ptCount val="9"/>
                <c:pt idx="0">
                  <c:v>8</c:v>
                </c:pt>
                <c:pt idx="1">
                  <c:v>8</c:v>
                </c:pt>
                <c:pt idx="2">
                  <c:v>8</c:v>
                </c:pt>
                <c:pt idx="3">
                  <c:v>8</c:v>
                </c:pt>
                <c:pt idx="4">
                  <c:v>0</c:v>
                </c:pt>
                <c:pt idx="5">
                  <c:v>7</c:v>
                </c:pt>
                <c:pt idx="6">
                  <c:v>7</c:v>
                </c:pt>
                <c:pt idx="7">
                  <c:v>6</c:v>
                </c:pt>
                <c:pt idx="8">
                  <c:v>4</c:v>
                </c:pt>
              </c:numCache>
            </c:numRef>
          </c:val>
        </c:ser>
        <c:ser>
          <c:idx val="3"/>
          <c:order val="3"/>
          <c:tx>
            <c:strRef>
              <c:f>Sheet4!$E$143</c:f>
              <c:strCache>
                <c:ptCount val="1"/>
                <c:pt idx="0">
                  <c:v>2020-2021</c:v>
                </c:pt>
              </c:strCache>
            </c:strRef>
          </c:tx>
          <c:cat>
            <c:strRef>
              <c:f>Sheet4!$A$144:$A$152</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Sheet4!$E$144:$E$152</c:f>
              <c:numCache>
                <c:formatCode>General</c:formatCode>
                <c:ptCount val="9"/>
                <c:pt idx="0">
                  <c:v>8</c:v>
                </c:pt>
                <c:pt idx="1">
                  <c:v>8</c:v>
                </c:pt>
                <c:pt idx="2">
                  <c:v>8</c:v>
                </c:pt>
                <c:pt idx="3">
                  <c:v>8</c:v>
                </c:pt>
                <c:pt idx="4">
                  <c:v>0</c:v>
                </c:pt>
                <c:pt idx="5">
                  <c:v>8</c:v>
                </c:pt>
                <c:pt idx="6">
                  <c:v>8</c:v>
                </c:pt>
                <c:pt idx="7">
                  <c:v>8</c:v>
                </c:pt>
                <c:pt idx="8">
                  <c:v>4</c:v>
                </c:pt>
              </c:numCache>
            </c:numRef>
          </c:val>
        </c:ser>
        <c:ser>
          <c:idx val="4"/>
          <c:order val="4"/>
          <c:tx>
            <c:strRef>
              <c:f>Sheet4!$F$143</c:f>
              <c:strCache>
                <c:ptCount val="1"/>
                <c:pt idx="0">
                  <c:v>2021-2022</c:v>
                </c:pt>
              </c:strCache>
            </c:strRef>
          </c:tx>
          <c:cat>
            <c:strRef>
              <c:f>Sheet4!$A$144:$A$152</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Sheet4!$F$144:$F$152</c:f>
              <c:numCache>
                <c:formatCode>General</c:formatCode>
                <c:ptCount val="9"/>
                <c:pt idx="0">
                  <c:v>10</c:v>
                </c:pt>
                <c:pt idx="1">
                  <c:v>0</c:v>
                </c:pt>
                <c:pt idx="2">
                  <c:v>10</c:v>
                </c:pt>
                <c:pt idx="3">
                  <c:v>10</c:v>
                </c:pt>
                <c:pt idx="4">
                  <c:v>0</c:v>
                </c:pt>
                <c:pt idx="5">
                  <c:v>10</c:v>
                </c:pt>
                <c:pt idx="6">
                  <c:v>10</c:v>
                </c:pt>
                <c:pt idx="7">
                  <c:v>6</c:v>
                </c:pt>
                <c:pt idx="8">
                  <c:v>4</c:v>
                </c:pt>
              </c:numCache>
            </c:numRef>
          </c:val>
        </c:ser>
        <c:ser>
          <c:idx val="5"/>
          <c:order val="5"/>
          <c:tx>
            <c:strRef>
              <c:f>Sheet4!$G$143</c:f>
              <c:strCache>
                <c:ptCount val="1"/>
                <c:pt idx="0">
                  <c:v>2022-2023</c:v>
                </c:pt>
              </c:strCache>
            </c:strRef>
          </c:tx>
          <c:cat>
            <c:strRef>
              <c:f>Sheet4!$A$144:$A$152</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Sheet4!$G$144:$G$152</c:f>
              <c:numCache>
                <c:formatCode>General</c:formatCode>
                <c:ptCount val="9"/>
                <c:pt idx="0">
                  <c:v>8</c:v>
                </c:pt>
                <c:pt idx="1">
                  <c:v>0</c:v>
                </c:pt>
                <c:pt idx="2">
                  <c:v>8</c:v>
                </c:pt>
                <c:pt idx="3">
                  <c:v>8</c:v>
                </c:pt>
                <c:pt idx="4">
                  <c:v>6</c:v>
                </c:pt>
                <c:pt idx="5">
                  <c:v>7</c:v>
                </c:pt>
                <c:pt idx="6">
                  <c:v>7</c:v>
                </c:pt>
                <c:pt idx="7">
                  <c:v>7</c:v>
                </c:pt>
                <c:pt idx="8">
                  <c:v>4</c:v>
                </c:pt>
              </c:numCache>
            </c:numRef>
          </c:val>
        </c:ser>
        <c:shape val="box"/>
        <c:axId val="166512512"/>
        <c:axId val="166514048"/>
        <c:axId val="0"/>
      </c:bar3DChart>
      <c:catAx>
        <c:axId val="166512512"/>
        <c:scaling>
          <c:orientation val="minMax"/>
        </c:scaling>
        <c:axPos val="b"/>
        <c:tickLblPos val="nextTo"/>
        <c:crossAx val="166514048"/>
        <c:crosses val="autoZero"/>
        <c:auto val="1"/>
        <c:lblAlgn val="ctr"/>
        <c:lblOffset val="100"/>
      </c:catAx>
      <c:valAx>
        <c:axId val="166514048"/>
        <c:scaling>
          <c:orientation val="minMax"/>
        </c:scaling>
        <c:axPos val="l"/>
        <c:numFmt formatCode="General" sourceLinked="1"/>
        <c:tickLblPos val="nextTo"/>
        <c:crossAx val="166512512"/>
        <c:crosses val="autoZero"/>
        <c:crossBetween val="between"/>
      </c:valAx>
    </c:plotArea>
    <c:legend>
      <c:legendPos val="r"/>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manualLayout>
          <c:layoutTarget val="inner"/>
          <c:xMode val="edge"/>
          <c:yMode val="edge"/>
          <c:x val="6.4631798687699096E-2"/>
          <c:y val="3.4391534391534383E-2"/>
          <c:w val="0.9010270406966927"/>
          <c:h val="0.71477731950172918"/>
        </c:manualLayout>
      </c:layout>
      <c:bar3DChart>
        <c:barDir val="col"/>
        <c:grouping val="clustered"/>
        <c:ser>
          <c:idx val="0"/>
          <c:order val="0"/>
          <c:tx>
            <c:strRef>
              <c:f>Sheet4!$B$71</c:f>
              <c:strCache>
                <c:ptCount val="1"/>
                <c:pt idx="0">
                  <c:v>Journal Articles</c:v>
                </c:pt>
              </c:strCache>
            </c:strRef>
          </c:tx>
          <c:dLbls>
            <c:showVal val="1"/>
          </c:dLbls>
          <c:cat>
            <c:strRef>
              <c:f>Sheet4!$A$72:$A$80</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Sheet4!$B$72:$B$80</c:f>
              <c:numCache>
                <c:formatCode>General</c:formatCode>
                <c:ptCount val="9"/>
                <c:pt idx="0">
                  <c:v>130</c:v>
                </c:pt>
                <c:pt idx="1">
                  <c:v>152</c:v>
                </c:pt>
                <c:pt idx="2">
                  <c:v>105</c:v>
                </c:pt>
                <c:pt idx="3">
                  <c:v>105</c:v>
                </c:pt>
                <c:pt idx="4">
                  <c:v>78</c:v>
                </c:pt>
                <c:pt idx="5">
                  <c:v>60</c:v>
                </c:pt>
                <c:pt idx="6">
                  <c:v>33</c:v>
                </c:pt>
                <c:pt idx="7">
                  <c:v>16</c:v>
                </c:pt>
                <c:pt idx="8">
                  <c:v>9</c:v>
                </c:pt>
              </c:numCache>
            </c:numRef>
          </c:val>
        </c:ser>
        <c:ser>
          <c:idx val="1"/>
          <c:order val="1"/>
          <c:tx>
            <c:strRef>
              <c:f>Sheet4!$C$71</c:f>
              <c:strCache>
                <c:ptCount val="1"/>
                <c:pt idx="0">
                  <c:v>Citations</c:v>
                </c:pt>
              </c:strCache>
            </c:strRef>
          </c:tx>
          <c:dLbls>
            <c:showVal val="1"/>
          </c:dLbls>
          <c:cat>
            <c:strRef>
              <c:f>Sheet4!$A$72:$A$80</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Sheet4!$C$72:$C$80</c:f>
              <c:numCache>
                <c:formatCode>General</c:formatCode>
                <c:ptCount val="9"/>
                <c:pt idx="0">
                  <c:v>350</c:v>
                </c:pt>
                <c:pt idx="1">
                  <c:v>411</c:v>
                </c:pt>
                <c:pt idx="2">
                  <c:v>331</c:v>
                </c:pt>
                <c:pt idx="3">
                  <c:v>364</c:v>
                </c:pt>
                <c:pt idx="4">
                  <c:v>400</c:v>
                </c:pt>
                <c:pt idx="5">
                  <c:v>43</c:v>
                </c:pt>
                <c:pt idx="6">
                  <c:v>403</c:v>
                </c:pt>
                <c:pt idx="7">
                  <c:v>3</c:v>
                </c:pt>
                <c:pt idx="8">
                  <c:v>6</c:v>
                </c:pt>
              </c:numCache>
            </c:numRef>
          </c:val>
        </c:ser>
        <c:shape val="box"/>
        <c:axId val="114302336"/>
        <c:axId val="114308224"/>
        <c:axId val="0"/>
      </c:bar3DChart>
      <c:catAx>
        <c:axId val="114302336"/>
        <c:scaling>
          <c:orientation val="minMax"/>
        </c:scaling>
        <c:axPos val="b"/>
        <c:tickLblPos val="nextTo"/>
        <c:crossAx val="114308224"/>
        <c:crosses val="autoZero"/>
        <c:auto val="1"/>
        <c:lblAlgn val="ctr"/>
        <c:lblOffset val="100"/>
      </c:catAx>
      <c:valAx>
        <c:axId val="114308224"/>
        <c:scaling>
          <c:orientation val="minMax"/>
        </c:scaling>
        <c:axPos val="l"/>
        <c:numFmt formatCode="General" sourceLinked="1"/>
        <c:tickLblPos val="nextTo"/>
        <c:crossAx val="114302336"/>
        <c:crosses val="autoZero"/>
        <c:crossBetween val="between"/>
      </c:valAx>
    </c:plotArea>
    <c:legend>
      <c:legendPos val="r"/>
      <c:layout>
        <c:manualLayout>
          <c:xMode val="edge"/>
          <c:yMode val="edge"/>
          <c:x val="0.7712805737374967"/>
          <c:y val="0.20909261342332211"/>
          <c:w val="0.19314693320294091"/>
          <c:h val="0.15324334458192743"/>
        </c:manualLayout>
      </c:layout>
      <c:txPr>
        <a:bodyPr/>
        <a:lstStyle/>
        <a:p>
          <a:pPr>
            <a:defRPr sz="2000"/>
          </a:pPr>
          <a:endParaRPr lang="en-US"/>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Sheet4!$B$88</c:f>
              <c:strCache>
                <c:ptCount val="1"/>
                <c:pt idx="0">
                  <c:v>H-Index</c:v>
                </c:pt>
              </c:strCache>
            </c:strRef>
          </c:tx>
          <c:cat>
            <c:strRef>
              <c:f>Sheet4!$A$89:$A$97</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Sheet4!$B$89:$B$97</c:f>
              <c:numCache>
                <c:formatCode>General</c:formatCode>
                <c:ptCount val="9"/>
                <c:pt idx="0">
                  <c:v>12</c:v>
                </c:pt>
                <c:pt idx="1">
                  <c:v>13</c:v>
                </c:pt>
                <c:pt idx="2">
                  <c:v>11</c:v>
                </c:pt>
                <c:pt idx="3">
                  <c:v>12</c:v>
                </c:pt>
                <c:pt idx="4">
                  <c:v>14</c:v>
                </c:pt>
                <c:pt idx="5">
                  <c:v>3</c:v>
                </c:pt>
                <c:pt idx="6">
                  <c:v>11</c:v>
                </c:pt>
                <c:pt idx="7">
                  <c:v>1</c:v>
                </c:pt>
                <c:pt idx="8">
                  <c:v>1</c:v>
                </c:pt>
              </c:numCache>
            </c:numRef>
          </c:val>
        </c:ser>
        <c:ser>
          <c:idx val="1"/>
          <c:order val="1"/>
          <c:tx>
            <c:strRef>
              <c:f>Sheet4!$C$88</c:f>
              <c:strCache>
                <c:ptCount val="1"/>
                <c:pt idx="0">
                  <c:v>i-10 Index</c:v>
                </c:pt>
              </c:strCache>
            </c:strRef>
          </c:tx>
          <c:cat>
            <c:strRef>
              <c:f>Sheet4!$A$89:$A$97</c:f>
              <c:strCache>
                <c:ptCount val="9"/>
                <c:pt idx="0">
                  <c:v>Prof. B. VenkateswaraRao</c:v>
                </c:pt>
                <c:pt idx="1">
                  <c:v>Prof. K. Raghu Babu (Late)</c:v>
                </c:pt>
                <c:pt idx="2">
                  <c:v>Prof S. Paul Douglas</c:v>
                </c:pt>
                <c:pt idx="3">
                  <c:v>Prof N. Annapurna</c:v>
                </c:pt>
                <c:pt idx="4">
                  <c:v>Prof. K. Ramakrishna</c:v>
                </c:pt>
                <c:pt idx="5">
                  <c:v>Dr. G. HimaBindu</c:v>
                </c:pt>
                <c:pt idx="6">
                  <c:v>Dr. B. KishoreBabu</c:v>
                </c:pt>
                <c:pt idx="7">
                  <c:v>Dr. M. Padma </c:v>
                </c:pt>
                <c:pt idx="8">
                  <c:v>Dr. M. Vijaya</c:v>
                </c:pt>
              </c:strCache>
            </c:strRef>
          </c:cat>
          <c:val>
            <c:numRef>
              <c:f>Sheet4!$C$89:$C$97</c:f>
              <c:numCache>
                <c:formatCode>General</c:formatCode>
                <c:ptCount val="9"/>
                <c:pt idx="0">
                  <c:v>12</c:v>
                </c:pt>
                <c:pt idx="1">
                  <c:v>12</c:v>
                </c:pt>
                <c:pt idx="2">
                  <c:v>11</c:v>
                </c:pt>
                <c:pt idx="3">
                  <c:v>14</c:v>
                </c:pt>
                <c:pt idx="4">
                  <c:v>19</c:v>
                </c:pt>
                <c:pt idx="5">
                  <c:v>2</c:v>
                </c:pt>
                <c:pt idx="6">
                  <c:v>15</c:v>
                </c:pt>
                <c:pt idx="7">
                  <c:v>1</c:v>
                </c:pt>
                <c:pt idx="8">
                  <c:v>1</c:v>
                </c:pt>
              </c:numCache>
            </c:numRef>
          </c:val>
        </c:ser>
        <c:shape val="box"/>
        <c:axId val="166660352"/>
        <c:axId val="166666240"/>
        <c:axId val="0"/>
      </c:bar3DChart>
      <c:catAx>
        <c:axId val="166660352"/>
        <c:scaling>
          <c:orientation val="minMax"/>
        </c:scaling>
        <c:axPos val="b"/>
        <c:tickLblPos val="nextTo"/>
        <c:crossAx val="166666240"/>
        <c:crosses val="autoZero"/>
        <c:auto val="1"/>
        <c:lblAlgn val="ctr"/>
        <c:lblOffset val="100"/>
      </c:catAx>
      <c:valAx>
        <c:axId val="166666240"/>
        <c:scaling>
          <c:orientation val="minMax"/>
        </c:scaling>
        <c:axPos val="l"/>
        <c:numFmt formatCode="General" sourceLinked="1"/>
        <c:tickLblPos val="nextTo"/>
        <c:crossAx val="166660352"/>
        <c:crosses val="autoZero"/>
        <c:crossBetween val="between"/>
      </c:valAx>
    </c:plotArea>
    <c:legend>
      <c:legendPos val="r"/>
      <c:layout>
        <c:manualLayout>
          <c:xMode val="edge"/>
          <c:yMode val="edge"/>
          <c:x val="0.6908744841679495"/>
          <c:y val="0.10996077802465756"/>
          <c:w val="0.24947638890504895"/>
          <c:h val="0.25447465918957357"/>
        </c:manualLayout>
      </c:layout>
      <c:txPr>
        <a:bodyPr/>
        <a:lstStyle/>
        <a:p>
          <a:pPr>
            <a:defRPr sz="20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44AE2-62EF-4006-899C-145F890E8CB2}" type="datetimeFigureOut">
              <a:rPr lang="en-IN" smtClean="0"/>
              <a:pPr/>
              <a:t>28-10-2023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1DE4-C114-4336-A486-0A0C03A98D39}" type="slidenum">
              <a:rPr lang="en-IN" smtClean="0"/>
              <a:pPr/>
              <a:t>‹#›</a:t>
            </a:fld>
            <a:endParaRPr lang="en-IN"/>
          </a:p>
        </p:txBody>
      </p:sp>
    </p:spTree>
    <p:extLst>
      <p:ext uri="{BB962C8B-B14F-4D97-AF65-F5344CB8AC3E}">
        <p14:creationId xmlns="" xmlns:p14="http://schemas.microsoft.com/office/powerpoint/2010/main" val="94275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89F5B0BC-B57B-4F6B-AE1D-E1A34A799035}" type="slidenum">
              <a:rPr lang="en-IN" smtClean="0"/>
              <a:pPr/>
              <a:t>‹#›</a:t>
            </a:fld>
            <a:endParaRPr lang="en-IN"/>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9F5B0BC-B57B-4F6B-AE1D-E1A34A79903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9F5B0BC-B57B-4F6B-AE1D-E1A34A79903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9F5B0BC-B57B-4F6B-AE1D-E1A34A79903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9F5B0BC-B57B-4F6B-AE1D-E1A34A799035}" type="slidenum">
              <a:rPr lang="en-IN" smtClean="0"/>
              <a:pPr/>
              <a:t>‹#›</a:t>
            </a:fld>
            <a:endParaRPr lang="en-IN"/>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9F5B0BC-B57B-4F6B-AE1D-E1A34A79903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89F5B0BC-B57B-4F6B-AE1D-E1A34A79903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89F5B0BC-B57B-4F6B-AE1D-E1A34A79903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89F5B0BC-B57B-4F6B-AE1D-E1A34A799035}" type="slidenum">
              <a:rPr lang="en-IN" smtClean="0"/>
              <a:pPr/>
              <a:t>‹#›</a:t>
            </a:fld>
            <a:endParaRPr lang="en-IN"/>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9F5B0BC-B57B-4F6B-AE1D-E1A34A79903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AD237B53-9607-484A-B656-97ACDBC5848B}" type="datetimeFigureOut">
              <a:rPr lang="en-IN" smtClean="0"/>
              <a:pPr/>
              <a:t>28-10-2023</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9F5B0BC-B57B-4F6B-AE1D-E1A34A799035}" type="slidenum">
              <a:rPr lang="en-IN" smtClean="0"/>
              <a:pPr/>
              <a:t>‹#›</a:t>
            </a:fld>
            <a:endParaRPr lang="en-IN"/>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1">
                <a:tint val="45000"/>
                <a:satMod val="400000"/>
              </a:schemeClr>
            </a:duotone>
          </a:blip>
          <a:srcRect/>
          <a:tile tx="0" ty="0" sx="90000" sy="90000" flip="xy" algn="tl"/>
        </a:blipFill>
        <a:effectLst/>
      </p:bgPr>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D237B53-9607-484A-B656-97ACDBC5848B}" type="datetimeFigureOut">
              <a:rPr lang="en-IN" smtClean="0"/>
              <a:pPr/>
              <a:t>28-10-2023</a:t>
            </a:fld>
            <a:endParaRPr lang="en-IN"/>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9F5B0BC-B57B-4F6B-AE1D-E1A34A799035}" type="slidenum">
              <a:rPr lang="en-IN" smtClean="0"/>
              <a:pPr/>
              <a:t>‹#›</a:t>
            </a:fld>
            <a:endParaRPr lang="en-IN"/>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ndhrauniversity.edu.in/syllabus/new/APPCHEM-202122.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smtClean="0">
                <a:solidFill>
                  <a:srgbClr val="FF0000"/>
                </a:solidFill>
              </a:rPr>
              <a:t>HEARTY WELCOME TO </a:t>
            </a:r>
            <a:br>
              <a:rPr lang="en-US" dirty="0" smtClean="0">
                <a:solidFill>
                  <a:srgbClr val="FF0000"/>
                </a:solidFill>
              </a:rPr>
            </a:br>
            <a:r>
              <a:rPr lang="en-US" dirty="0" smtClean="0">
                <a:solidFill>
                  <a:srgbClr val="FF0000"/>
                </a:solidFill>
              </a:rPr>
              <a:t>THE NAAC PEER TEAM</a:t>
            </a:r>
            <a:endParaRPr lang="en-IN" dirty="0">
              <a:solidFill>
                <a:srgbClr val="FF0000"/>
              </a:solidFill>
            </a:endParaRPr>
          </a:p>
        </p:txBody>
      </p:sp>
      <p:pic>
        <p:nvPicPr>
          <p:cNvPr id="7" name="Picture Placeholder 6" descr="Free photo bouquet of red roses for valentine's day">
            <a:extLst>
              <a:ext uri="{FF2B5EF4-FFF2-40B4-BE49-F238E27FC236}">
                <a16:creationId xmlns="" xmlns:a16="http://schemas.microsoft.com/office/drawing/2014/main" id="{3CB85090-6EBA-CD3E-622A-5BB886A7FC86}"/>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5821669" y="1773395"/>
            <a:ext cx="6090811" cy="424216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C4A7F8B9-77A2-28A9-48FD-D7B9D6073E15}"/>
              </a:ext>
            </a:extLst>
          </p:cNvPr>
          <p:cNvSpPr txBox="1"/>
          <p:nvPr/>
        </p:nvSpPr>
        <p:spPr>
          <a:xfrm flipH="1">
            <a:off x="1724042" y="4983779"/>
            <a:ext cx="4692579" cy="1569660"/>
          </a:xfrm>
          <a:prstGeom prst="rect">
            <a:avLst/>
          </a:prstGeom>
          <a:noFill/>
        </p:spPr>
        <p:txBody>
          <a:bodyPr wrap="square" rtlCol="0">
            <a:spAutoFit/>
          </a:bodyPr>
          <a:lstStyle/>
          <a:p>
            <a:pPr algn="ctr"/>
            <a:r>
              <a:rPr lang="en-IN" sz="3200" b="1" dirty="0">
                <a:latin typeface="Cambria" panose="02040503050406030204" pitchFamily="18" charset="0"/>
                <a:ea typeface="Cambria" panose="02040503050406030204" pitchFamily="18" charset="0"/>
              </a:rPr>
              <a:t>Department of </a:t>
            </a:r>
            <a:endParaRPr lang="en-IN" sz="3200" b="1" dirty="0" smtClean="0">
              <a:latin typeface="Cambria" panose="02040503050406030204" pitchFamily="18" charset="0"/>
              <a:ea typeface="Cambria" panose="02040503050406030204" pitchFamily="18" charset="0"/>
            </a:endParaRPr>
          </a:p>
          <a:p>
            <a:pPr algn="ctr"/>
            <a:r>
              <a:rPr lang="en-IN" sz="3200" b="1" dirty="0" smtClean="0">
                <a:latin typeface="Cambria" panose="02040503050406030204" pitchFamily="18" charset="0"/>
                <a:ea typeface="Cambria" panose="02040503050406030204" pitchFamily="18" charset="0"/>
              </a:rPr>
              <a:t>Engineering Chemistry</a:t>
            </a:r>
            <a:endParaRPr lang="en-IN" sz="3200" b="1" dirty="0">
              <a:latin typeface="Cambria" panose="02040503050406030204" pitchFamily="18" charset="0"/>
              <a:ea typeface="Cambria" panose="02040503050406030204" pitchFamily="18" charset="0"/>
            </a:endParaRPr>
          </a:p>
          <a:p>
            <a:pPr algn="ctr"/>
            <a:r>
              <a:rPr lang="en-IN" sz="3200" b="1" dirty="0">
                <a:latin typeface="Cambria" panose="02040503050406030204" pitchFamily="18" charset="0"/>
                <a:ea typeface="Cambria" panose="02040503050406030204" pitchFamily="18" charset="0"/>
              </a:rPr>
              <a:t>Andhra </a:t>
            </a:r>
            <a:r>
              <a:rPr lang="en-IN" sz="3200" b="1" dirty="0" smtClean="0">
                <a:latin typeface="Cambria" panose="02040503050406030204" pitchFamily="18" charset="0"/>
                <a:ea typeface="Cambria" panose="02040503050406030204" pitchFamily="18" charset="0"/>
              </a:rPr>
              <a:t>University</a:t>
            </a:r>
            <a:endParaRPr lang="en-IN" sz="3200" b="1" dirty="0">
              <a:latin typeface="Cambria" panose="02040503050406030204" pitchFamily="18" charset="0"/>
              <a:ea typeface="Cambria" panose="02040503050406030204" pitchFamily="18" charset="0"/>
            </a:endParaRPr>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51602" y="1801207"/>
            <a:ext cx="4111945" cy="3083959"/>
          </a:xfrm>
          <a:prstGeom prst="rect">
            <a:avLst/>
          </a:prstGeom>
        </p:spPr>
      </p:pic>
    </p:spTree>
    <p:extLst>
      <p:ext uri="{BB962C8B-B14F-4D97-AF65-F5344CB8AC3E}">
        <p14:creationId xmlns="" xmlns:p14="http://schemas.microsoft.com/office/powerpoint/2010/main" val="3370270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STUDENT-FACULTY RATIO</a:t>
            </a:r>
            <a:endParaRPr lang="en-IN" dirty="0"/>
          </a:p>
        </p:txBody>
      </p:sp>
      <p:graphicFrame>
        <p:nvGraphicFramePr>
          <p:cNvPr id="4" name="Chart 3"/>
          <p:cNvGraphicFramePr>
            <a:graphicFrameLocks/>
          </p:cNvGraphicFramePr>
          <p:nvPr>
            <p:extLst>
              <p:ext uri="{D42A27DB-BD31-4B8C-83A1-F6EECF244321}">
                <p14:modId xmlns="" xmlns:p14="http://schemas.microsoft.com/office/powerpoint/2010/main" val="4249867679"/>
              </p:ext>
            </p:extLst>
          </p:nvPr>
        </p:nvGraphicFramePr>
        <p:xfrm>
          <a:off x="2070847" y="1479176"/>
          <a:ext cx="9403977" cy="4545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9798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CATERING TO STUDENT DIVERSITY</a:t>
            </a:r>
            <a:endParaRPr lang="en-IN" dirty="0">
              <a:solidFill>
                <a:srgbClr val="FF0000"/>
              </a:solidFill>
            </a:endParaRPr>
          </a:p>
        </p:txBody>
      </p:sp>
      <p:sp>
        <p:nvSpPr>
          <p:cNvPr id="3" name="Content Placeholder 2"/>
          <p:cNvSpPr>
            <a:spLocks noGrp="1"/>
          </p:cNvSpPr>
          <p:nvPr>
            <p:ph idx="1"/>
          </p:nvPr>
        </p:nvSpPr>
        <p:spPr/>
        <p:txBody>
          <a:bodyPr/>
          <a:lstStyle/>
          <a:p>
            <a:pPr algn="just"/>
            <a:r>
              <a:rPr lang="en-US" b="1" dirty="0"/>
              <a:t>The actual stratification of students into slow, </a:t>
            </a:r>
            <a:r>
              <a:rPr lang="en-US" b="1" dirty="0" smtClean="0"/>
              <a:t>and </a:t>
            </a:r>
            <a:r>
              <a:rPr lang="en-US" b="1" dirty="0"/>
              <a:t>advanced learners is based on their performance in </a:t>
            </a:r>
            <a:r>
              <a:rPr lang="en-US" b="1" dirty="0" smtClean="0"/>
              <a:t>the internal </a:t>
            </a:r>
            <a:r>
              <a:rPr lang="en-US" b="1" dirty="0"/>
              <a:t>examinations and a continuous follow-up taken up thereafter till the course completion by the concerted efforts of teaching faculty, </a:t>
            </a:r>
            <a:r>
              <a:rPr lang="en-US" b="1" dirty="0" smtClean="0"/>
              <a:t>individual mentors and </a:t>
            </a:r>
            <a:r>
              <a:rPr lang="en-US" b="1" dirty="0"/>
              <a:t>Head of the department.</a:t>
            </a:r>
            <a:endParaRPr lang="en-IN" b="1" dirty="0"/>
          </a:p>
        </p:txBody>
      </p:sp>
    </p:spTree>
    <p:extLst>
      <p:ext uri="{BB962C8B-B14F-4D97-AF65-F5344CB8AC3E}">
        <p14:creationId xmlns="" xmlns:p14="http://schemas.microsoft.com/office/powerpoint/2010/main" val="370310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704" y="152718"/>
            <a:ext cx="9997440" cy="751522"/>
          </a:xfrm>
        </p:spPr>
        <p:txBody>
          <a:bodyPr/>
          <a:lstStyle/>
          <a:p>
            <a:r>
              <a:rPr lang="en-US" dirty="0" smtClean="0">
                <a:solidFill>
                  <a:srgbClr val="FF0000"/>
                </a:solidFill>
              </a:rPr>
              <a:t>PROGRAMS FOR ADVANCED LEARNERS</a:t>
            </a:r>
            <a:endParaRPr lang="en-IN" dirty="0">
              <a:solidFill>
                <a:srgbClr val="FF0000"/>
              </a:solidFill>
            </a:endParaRPr>
          </a:p>
        </p:txBody>
      </p:sp>
      <p:sp>
        <p:nvSpPr>
          <p:cNvPr id="3" name="Content Placeholder 2"/>
          <p:cNvSpPr>
            <a:spLocks noGrp="1"/>
          </p:cNvSpPr>
          <p:nvPr>
            <p:ph idx="1"/>
          </p:nvPr>
        </p:nvSpPr>
        <p:spPr>
          <a:xfrm>
            <a:off x="1686560" y="995680"/>
            <a:ext cx="10225024" cy="5486400"/>
          </a:xfrm>
        </p:spPr>
        <p:txBody>
          <a:bodyPr>
            <a:normAutofit fontScale="85000" lnSpcReduction="10000"/>
          </a:bodyPr>
          <a:lstStyle/>
          <a:p>
            <a:pPr algn="just"/>
            <a:r>
              <a:rPr lang="en-US" dirty="0"/>
              <a:t>Bright and diligent students are motivated and inspired to get university ranks. </a:t>
            </a:r>
          </a:p>
          <a:p>
            <a:pPr algn="just"/>
            <a:r>
              <a:rPr lang="en-US" dirty="0"/>
              <a:t>Semester toppers and university rank holders are </a:t>
            </a:r>
            <a:r>
              <a:rPr lang="en-US" dirty="0" err="1"/>
              <a:t>honoured</a:t>
            </a:r>
            <a:r>
              <a:rPr lang="en-US" dirty="0"/>
              <a:t> with certificates and cash prizes. </a:t>
            </a:r>
          </a:p>
          <a:p>
            <a:pPr algn="just"/>
            <a:r>
              <a:rPr lang="en-US" dirty="0"/>
              <a:t>Encouraging to participate in various symposiums like quiz, poster presentation, Conferences, inter institution competition etc. </a:t>
            </a:r>
          </a:p>
          <a:p>
            <a:pPr algn="just"/>
            <a:r>
              <a:rPr lang="en-US" dirty="0"/>
              <a:t>Guiding the students for </a:t>
            </a:r>
            <a:r>
              <a:rPr lang="en-US" dirty="0" smtClean="0"/>
              <a:t>NET/AP SLET/Competitive </a:t>
            </a:r>
            <a:r>
              <a:rPr lang="en-US" dirty="0"/>
              <a:t>Examinations. </a:t>
            </a:r>
          </a:p>
          <a:p>
            <a:pPr algn="just"/>
            <a:r>
              <a:rPr lang="en-US" dirty="0"/>
              <a:t>Guiding and encouraging to publish/present research papers in conferences/Journals </a:t>
            </a:r>
          </a:p>
          <a:p>
            <a:pPr algn="just"/>
            <a:r>
              <a:rPr lang="en-US" dirty="0"/>
              <a:t>Training programs for gaining advanced technical knowledge. </a:t>
            </a:r>
          </a:p>
          <a:p>
            <a:pPr algn="just"/>
            <a:r>
              <a:rPr lang="en-US" dirty="0"/>
              <a:t>Guiding for career planning, Student Project/ Entrepreneurship skills. </a:t>
            </a:r>
            <a:endParaRPr lang="en-IN" dirty="0"/>
          </a:p>
        </p:txBody>
      </p:sp>
    </p:spTree>
    <p:extLst>
      <p:ext uri="{BB962C8B-B14F-4D97-AF65-F5344CB8AC3E}">
        <p14:creationId xmlns="" xmlns:p14="http://schemas.microsoft.com/office/powerpoint/2010/main" val="1789956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PROGRAMS FOR SLOW LEARNERS</a:t>
            </a:r>
            <a:endParaRPr lang="en-IN" dirty="0">
              <a:solidFill>
                <a:srgbClr val="FF0000"/>
              </a:solidFill>
            </a:endParaRPr>
          </a:p>
        </p:txBody>
      </p:sp>
      <p:sp>
        <p:nvSpPr>
          <p:cNvPr id="3" name="Content Placeholder 2"/>
          <p:cNvSpPr>
            <a:spLocks noGrp="1"/>
          </p:cNvSpPr>
          <p:nvPr>
            <p:ph idx="1"/>
          </p:nvPr>
        </p:nvSpPr>
        <p:spPr/>
        <p:txBody>
          <a:bodyPr/>
          <a:lstStyle/>
          <a:p>
            <a:pPr marL="457200" indent="-457200">
              <a:buFont typeface="Arial" pitchFamily="34" charset="0"/>
              <a:buChar char="•"/>
            </a:pPr>
            <a:r>
              <a:rPr lang="en-US" dirty="0"/>
              <a:t>Remedial classes conducted for Slow Learners. </a:t>
            </a:r>
          </a:p>
          <a:p>
            <a:pPr marL="457200" indent="-457200">
              <a:buFont typeface="Arial" pitchFamily="34" charset="0"/>
              <a:buChar char="•"/>
            </a:pPr>
            <a:r>
              <a:rPr lang="en-US" dirty="0"/>
              <a:t>Special Coaching class and Counseling is given to slow learners. </a:t>
            </a:r>
          </a:p>
          <a:p>
            <a:pPr marL="457200" indent="-457200">
              <a:buFont typeface="Arial" pitchFamily="34" charset="0"/>
              <a:buChar char="•"/>
            </a:pPr>
            <a:r>
              <a:rPr lang="en-US" dirty="0"/>
              <a:t>Previous year Question papers and Question Banks for all subjects are circulated among slow learners. </a:t>
            </a:r>
          </a:p>
          <a:p>
            <a:pPr marL="457200" indent="-457200">
              <a:buFont typeface="Arial" pitchFamily="34" charset="0"/>
              <a:buChar char="•"/>
            </a:pPr>
            <a:r>
              <a:rPr lang="en-US" dirty="0"/>
              <a:t>Students are given repeated practice on important questions</a:t>
            </a:r>
            <a:r>
              <a:rPr lang="en-US" dirty="0" smtClean="0"/>
              <a:t>.</a:t>
            </a:r>
            <a:endParaRPr lang="en-US" dirty="0"/>
          </a:p>
        </p:txBody>
      </p:sp>
    </p:spTree>
    <p:extLst>
      <p:ext uri="{BB962C8B-B14F-4D97-AF65-F5344CB8AC3E}">
        <p14:creationId xmlns="" xmlns:p14="http://schemas.microsoft.com/office/powerpoint/2010/main" val="2408100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TEACHING LEARNING PROCESS</a:t>
            </a:r>
            <a:endParaRPr lang="en-IN" dirty="0">
              <a:solidFill>
                <a:srgbClr val="FF0000"/>
              </a:solidFill>
            </a:endParaRPr>
          </a:p>
        </p:txBody>
      </p:sp>
      <p:sp>
        <p:nvSpPr>
          <p:cNvPr id="3" name="Content Placeholder 2"/>
          <p:cNvSpPr>
            <a:spLocks noGrp="1"/>
          </p:cNvSpPr>
          <p:nvPr>
            <p:ph idx="1"/>
          </p:nvPr>
        </p:nvSpPr>
        <p:spPr/>
        <p:txBody>
          <a:bodyPr/>
          <a:lstStyle/>
          <a:p>
            <a:r>
              <a:rPr lang="en-IN" b="1" dirty="0"/>
              <a:t>Student centric </a:t>
            </a:r>
            <a:r>
              <a:rPr lang="en-IN" b="1" dirty="0" smtClean="0"/>
              <a:t>methods </a:t>
            </a:r>
          </a:p>
          <a:p>
            <a:pPr lvl="1"/>
            <a:r>
              <a:rPr lang="en-IN" b="1" dirty="0" smtClean="0"/>
              <a:t>Participative Learning</a:t>
            </a:r>
          </a:p>
          <a:p>
            <a:pPr lvl="1"/>
            <a:r>
              <a:rPr lang="en-US" b="1" dirty="0" smtClean="0"/>
              <a:t>Industry Interaction and Guest Lectures</a:t>
            </a:r>
          </a:p>
          <a:p>
            <a:pPr lvl="1"/>
            <a:r>
              <a:rPr lang="en-US" b="1" dirty="0" smtClean="0"/>
              <a:t>Experiential Learning – Hands on Training in the Laboratories</a:t>
            </a:r>
          </a:p>
          <a:p>
            <a:pPr lvl="1"/>
            <a:r>
              <a:rPr lang="en-US" b="1" dirty="0"/>
              <a:t>Internship</a:t>
            </a:r>
          </a:p>
          <a:p>
            <a:pPr lvl="1"/>
            <a:r>
              <a:rPr lang="en-US" b="1" dirty="0" smtClean="0"/>
              <a:t>Assignments</a:t>
            </a:r>
          </a:p>
          <a:p>
            <a:pPr lvl="1"/>
            <a:endParaRPr lang="en-IN" b="1" dirty="0" smtClean="0"/>
          </a:p>
          <a:p>
            <a:pPr lvl="1"/>
            <a:endParaRPr lang="en-IN" b="1" dirty="0" smtClean="0"/>
          </a:p>
          <a:p>
            <a:endParaRPr lang="en-IN" dirty="0"/>
          </a:p>
        </p:txBody>
      </p:sp>
    </p:spTree>
    <p:extLst>
      <p:ext uri="{BB962C8B-B14F-4D97-AF65-F5344CB8AC3E}">
        <p14:creationId xmlns="" xmlns:p14="http://schemas.microsoft.com/office/powerpoint/2010/main" val="1230360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smtClean="0"/>
              <a:t>Faculty Centric Methods</a:t>
            </a:r>
          </a:p>
          <a:p>
            <a:pPr marL="612648" lvl="2" indent="-283464">
              <a:spcBef>
                <a:spcPts val="600"/>
              </a:spcBef>
              <a:buSzPct val="80000"/>
              <a:buFont typeface="Wingdings 2"/>
              <a:buChar char=""/>
            </a:pPr>
            <a:r>
              <a:rPr lang="en-US" b="1" dirty="0" err="1"/>
              <a:t>ICT</a:t>
            </a:r>
            <a:r>
              <a:rPr lang="en-US" b="1" dirty="0"/>
              <a:t> enabled tools including online resources for effective teaching and learning </a:t>
            </a:r>
            <a:r>
              <a:rPr lang="en-US" b="1" dirty="0" smtClean="0"/>
              <a:t>process</a:t>
            </a:r>
          </a:p>
          <a:p>
            <a:pPr marL="612648" lvl="2" indent="-283464">
              <a:spcBef>
                <a:spcPts val="600"/>
              </a:spcBef>
              <a:buSzPct val="80000"/>
              <a:buFont typeface="Wingdings 2"/>
              <a:buChar char=""/>
            </a:pPr>
            <a:r>
              <a:rPr lang="en-US" b="1" dirty="0" smtClean="0"/>
              <a:t>Conventional Lecture Methods</a:t>
            </a:r>
          </a:p>
          <a:p>
            <a:pPr marL="612648" lvl="2" indent="-283464">
              <a:spcBef>
                <a:spcPts val="600"/>
              </a:spcBef>
              <a:buSzPct val="80000"/>
              <a:buFont typeface="Wingdings 2"/>
              <a:buChar char=""/>
            </a:pPr>
            <a:r>
              <a:rPr lang="en-US" b="1" dirty="0" smtClean="0"/>
              <a:t>Use of Power point presentations </a:t>
            </a:r>
          </a:p>
          <a:p>
            <a:pPr marL="612648" lvl="2" indent="-283464">
              <a:spcBef>
                <a:spcPts val="600"/>
              </a:spcBef>
              <a:buSzPct val="80000"/>
              <a:buFont typeface="Wingdings 2"/>
              <a:buChar char=""/>
            </a:pPr>
            <a:r>
              <a:rPr lang="en-US" b="1" dirty="0" smtClean="0"/>
              <a:t>Use of Smart Boards</a:t>
            </a:r>
          </a:p>
          <a:p>
            <a:pPr marL="612648" lvl="2" indent="-283464">
              <a:spcBef>
                <a:spcPts val="600"/>
              </a:spcBef>
              <a:buSzPct val="80000"/>
              <a:buFont typeface="Wingdings 2"/>
              <a:buChar char=""/>
            </a:pPr>
            <a:r>
              <a:rPr lang="en-US" b="1" dirty="0" smtClean="0"/>
              <a:t>Project Guidance</a:t>
            </a:r>
          </a:p>
          <a:p>
            <a:pPr marL="612648" lvl="2" indent="-283464">
              <a:spcBef>
                <a:spcPts val="600"/>
              </a:spcBef>
              <a:buSzPct val="80000"/>
              <a:buFont typeface="Wingdings 2"/>
              <a:buChar char=""/>
            </a:pPr>
            <a:r>
              <a:rPr lang="en-US" b="1" dirty="0" smtClean="0"/>
              <a:t>Seminar Guidance</a:t>
            </a:r>
          </a:p>
          <a:p>
            <a:pPr marL="612648" lvl="2" indent="-283464">
              <a:spcBef>
                <a:spcPts val="600"/>
              </a:spcBef>
              <a:buSzPct val="80000"/>
              <a:buFont typeface="Wingdings 2"/>
              <a:buChar char=""/>
            </a:pPr>
            <a:endParaRPr lang="en-IN" b="1" dirty="0"/>
          </a:p>
        </p:txBody>
      </p:sp>
    </p:spTree>
    <p:extLst>
      <p:ext uri="{BB962C8B-B14F-4D97-AF65-F5344CB8AC3E}">
        <p14:creationId xmlns="" xmlns:p14="http://schemas.microsoft.com/office/powerpoint/2010/main" val="1252088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M.Sc. Applied Chemistry </a:t>
            </a:r>
            <a:r>
              <a:rPr lang="en-US" dirty="0" err="1" smtClean="0">
                <a:solidFill>
                  <a:srgbClr val="FF0000"/>
                </a:solidFill>
              </a:rPr>
              <a:t>PEOs</a:t>
            </a:r>
            <a:endParaRPr lang="en-IN"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IN" b="1" cap="all" dirty="0">
                <a:solidFill>
                  <a:srgbClr val="FF0000"/>
                </a:solidFill>
              </a:rPr>
              <a:t>Program </a:t>
            </a:r>
            <a:r>
              <a:rPr lang="en-IN" b="1" cap="all" dirty="0" err="1">
                <a:solidFill>
                  <a:srgbClr val="FF0000"/>
                </a:solidFill>
              </a:rPr>
              <a:t>EDucational</a:t>
            </a:r>
            <a:r>
              <a:rPr lang="en-IN" b="1" cap="all" dirty="0">
                <a:solidFill>
                  <a:srgbClr val="FF0000"/>
                </a:solidFill>
              </a:rPr>
              <a:t> Outcomes</a:t>
            </a:r>
            <a:r>
              <a:rPr lang="en-IN" b="1" dirty="0">
                <a:solidFill>
                  <a:srgbClr val="FF0000"/>
                </a:solidFill>
              </a:rPr>
              <a:t> (</a:t>
            </a:r>
            <a:r>
              <a:rPr lang="en-IN" b="1" dirty="0" err="1">
                <a:solidFill>
                  <a:srgbClr val="FF0000"/>
                </a:solidFill>
              </a:rPr>
              <a:t>PEOs</a:t>
            </a:r>
            <a:r>
              <a:rPr lang="en-IN" b="1" dirty="0">
                <a:solidFill>
                  <a:srgbClr val="FF0000"/>
                </a:solidFill>
              </a:rPr>
              <a:t>)</a:t>
            </a:r>
            <a:endParaRPr lang="en-IN" dirty="0">
              <a:solidFill>
                <a:srgbClr val="FF0000"/>
              </a:solidFill>
            </a:endParaRPr>
          </a:p>
          <a:p>
            <a:r>
              <a:rPr lang="en-IN" b="1" dirty="0" err="1"/>
              <a:t>PEO</a:t>
            </a:r>
            <a:r>
              <a:rPr lang="en-IN" b="1" dirty="0"/>
              <a:t> 1:</a:t>
            </a:r>
            <a:r>
              <a:rPr lang="en-IN" dirty="0"/>
              <a:t> The proficiency in the principles of basic and engineering sciences along with planning, analysis, design and execution of the chemical knowledge. </a:t>
            </a:r>
          </a:p>
          <a:p>
            <a:r>
              <a:rPr lang="en-IN" b="1" dirty="0" err="1"/>
              <a:t>PEO</a:t>
            </a:r>
            <a:r>
              <a:rPr lang="en-IN" b="1" dirty="0"/>
              <a:t> 2:</a:t>
            </a:r>
            <a:r>
              <a:rPr lang="en-IN" dirty="0"/>
              <a:t> An ability to apply knowledge in chemistry for assessing the needs of the society for sustainable development and establishing positive chemical industry practices. </a:t>
            </a:r>
          </a:p>
          <a:p>
            <a:r>
              <a:rPr lang="en-IN" b="1" dirty="0" err="1"/>
              <a:t>PEO</a:t>
            </a:r>
            <a:r>
              <a:rPr lang="en-IN" b="1" dirty="0"/>
              <a:t> 3:</a:t>
            </a:r>
            <a:r>
              <a:rPr lang="en-IN" dirty="0"/>
              <a:t> An attitude towards disseminating the knowledge acquired, continued learning, professional development and team spirit and promoting awareness of environmental concerns. </a:t>
            </a:r>
          </a:p>
          <a:p>
            <a:r>
              <a:rPr lang="en-IN" b="1" dirty="0" err="1"/>
              <a:t>PEO</a:t>
            </a:r>
            <a:r>
              <a:rPr lang="en-IN" b="1" dirty="0"/>
              <a:t> 4:</a:t>
            </a:r>
            <a:r>
              <a:rPr lang="en-IN" dirty="0"/>
              <a:t> The professional ethics and social responsibilities through participatory approach Programme Outcomes (POs) after completion of the master’s degree,  the graduate will acquire the abilities in the execution of chemical industry projects. </a:t>
            </a:r>
          </a:p>
          <a:p>
            <a:pPr marL="82296" indent="0">
              <a:buNone/>
            </a:pPr>
            <a:endParaRPr lang="en-IN" dirty="0"/>
          </a:p>
        </p:txBody>
      </p:sp>
    </p:spTree>
    <p:extLst>
      <p:ext uri="{BB962C8B-B14F-4D97-AF65-F5344CB8AC3E}">
        <p14:creationId xmlns="" xmlns:p14="http://schemas.microsoft.com/office/powerpoint/2010/main" val="146663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cap="all" dirty="0">
                <a:solidFill>
                  <a:srgbClr val="FF0000"/>
                </a:solidFill>
              </a:rPr>
              <a:t>Program Outcomes</a:t>
            </a:r>
            <a:r>
              <a:rPr lang="en-IN" b="1" dirty="0">
                <a:solidFill>
                  <a:srgbClr val="FF0000"/>
                </a:solidFill>
              </a:rPr>
              <a:t> (POs</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1914144" y="1447799"/>
            <a:ext cx="9997440" cy="5275729"/>
          </a:xfrm>
        </p:spPr>
        <p:txBody>
          <a:bodyPr>
            <a:normAutofit fontScale="40000" lnSpcReduction="20000"/>
          </a:bodyPr>
          <a:lstStyle/>
          <a:p>
            <a:r>
              <a:rPr lang="en-IN" b="1" dirty="0" smtClean="0"/>
              <a:t>PO </a:t>
            </a:r>
            <a:r>
              <a:rPr lang="en-IN" b="1" dirty="0"/>
              <a:t>1:</a:t>
            </a:r>
            <a:r>
              <a:rPr lang="en-IN" dirty="0"/>
              <a:t> </a:t>
            </a:r>
            <a:r>
              <a:rPr lang="en-IN" b="1" dirty="0"/>
              <a:t>Engineering Knowledge</a:t>
            </a:r>
            <a:r>
              <a:rPr lang="en-IN" dirty="0"/>
              <a:t>: Apply the knowledge of basic sciences and engineering fundamentals to solve engineering problems. </a:t>
            </a:r>
          </a:p>
          <a:p>
            <a:r>
              <a:rPr lang="en-IN" b="1" dirty="0"/>
              <a:t>PO 2:</a:t>
            </a:r>
            <a:r>
              <a:rPr lang="en-IN" dirty="0"/>
              <a:t> </a:t>
            </a:r>
            <a:r>
              <a:rPr lang="en-IN" b="1" dirty="0"/>
              <a:t>Problem Analysis</a:t>
            </a:r>
            <a:r>
              <a:rPr lang="en-IN" dirty="0"/>
              <a:t>: </a:t>
            </a:r>
            <a:r>
              <a:rPr lang="en-IN" dirty="0" err="1"/>
              <a:t>Analyze</a:t>
            </a:r>
            <a:r>
              <a:rPr lang="en-IN" dirty="0"/>
              <a:t> the complex engineering problems and give solutions related to chemical &amp; allied industries. </a:t>
            </a:r>
          </a:p>
          <a:p>
            <a:r>
              <a:rPr lang="en-IN" b="1" dirty="0"/>
              <a:t>PO 3:</a:t>
            </a:r>
            <a:r>
              <a:rPr lang="en-IN" dirty="0"/>
              <a:t> </a:t>
            </a:r>
            <a:r>
              <a:rPr lang="en-IN" b="1" dirty="0"/>
              <a:t>Design/ development of solutions</a:t>
            </a:r>
            <a:r>
              <a:rPr lang="en-IN" dirty="0"/>
              <a:t>: Identify the chemical industrial problems, design and formulate solutions to solve both industrial &amp; social related problems. </a:t>
            </a:r>
          </a:p>
          <a:p>
            <a:r>
              <a:rPr lang="en-IN" b="1" dirty="0"/>
              <a:t>PO 4:</a:t>
            </a:r>
            <a:r>
              <a:rPr lang="en-IN" dirty="0"/>
              <a:t> </a:t>
            </a:r>
            <a:r>
              <a:rPr lang="en-IN" b="1" dirty="0"/>
              <a:t>Conduct investigations of complex problems</a:t>
            </a:r>
            <a:r>
              <a:rPr lang="en-IN" dirty="0"/>
              <a:t>: Design &amp; conduct experiments, </a:t>
            </a:r>
            <a:r>
              <a:rPr lang="en-IN" dirty="0" err="1"/>
              <a:t>analyze</a:t>
            </a:r>
            <a:r>
              <a:rPr lang="en-IN" dirty="0"/>
              <a:t> and interpret the resulting data to solve Chemical Industrial problems. </a:t>
            </a:r>
          </a:p>
          <a:p>
            <a:r>
              <a:rPr lang="en-IN" b="1" dirty="0"/>
              <a:t>PO 5:</a:t>
            </a:r>
            <a:r>
              <a:rPr lang="en-IN" dirty="0"/>
              <a:t> </a:t>
            </a:r>
            <a:r>
              <a:rPr lang="en-IN" b="1" dirty="0"/>
              <a:t>Modern tool usage</a:t>
            </a:r>
            <a:r>
              <a:rPr lang="en-IN" dirty="0"/>
              <a:t>: Apply appropriate techniques, resources and modern engineering &amp; IT tools for the design, modelling, simulation and analysis studies. </a:t>
            </a:r>
          </a:p>
          <a:p>
            <a:r>
              <a:rPr lang="en-IN" b="1" dirty="0"/>
              <a:t>PO 6:</a:t>
            </a:r>
            <a:r>
              <a:rPr lang="en-IN" dirty="0"/>
              <a:t> </a:t>
            </a:r>
            <a:r>
              <a:rPr lang="en-IN" b="1" dirty="0"/>
              <a:t>The engineer and society</a:t>
            </a:r>
            <a:r>
              <a:rPr lang="en-IN" dirty="0"/>
              <a:t>: Assess societal, health, safety, legal and cultural issues and their consequent responsibilities relevant to professional engineering practice. </a:t>
            </a:r>
          </a:p>
          <a:p>
            <a:r>
              <a:rPr lang="en-IN" b="1" dirty="0"/>
              <a:t>PO 7:</a:t>
            </a:r>
            <a:r>
              <a:rPr lang="en-IN" dirty="0"/>
              <a:t> </a:t>
            </a:r>
            <a:r>
              <a:rPr lang="en-IN" b="1" dirty="0"/>
              <a:t>Environment and sustainability</a:t>
            </a:r>
            <a:r>
              <a:rPr lang="en-IN" dirty="0"/>
              <a:t>: Understand the relationship between society, environment and work towards sustainable development. </a:t>
            </a:r>
          </a:p>
          <a:p>
            <a:r>
              <a:rPr lang="en-IN" b="1" dirty="0"/>
              <a:t>PO 8:</a:t>
            </a:r>
            <a:r>
              <a:rPr lang="en-IN" dirty="0"/>
              <a:t> </a:t>
            </a:r>
            <a:r>
              <a:rPr lang="en-IN" b="1" dirty="0"/>
              <a:t>Ethics</a:t>
            </a:r>
            <a:r>
              <a:rPr lang="en-IN" dirty="0"/>
              <a:t>: Understand their professional and ethical responsibility and enhance their commitment towards best chemical analysis practices. </a:t>
            </a:r>
          </a:p>
          <a:p>
            <a:r>
              <a:rPr lang="en-IN" b="1" dirty="0"/>
              <a:t>PO 9:</a:t>
            </a:r>
            <a:r>
              <a:rPr lang="en-IN" dirty="0"/>
              <a:t> </a:t>
            </a:r>
            <a:r>
              <a:rPr lang="en-IN" b="1" dirty="0"/>
              <a:t>Individual and team work</a:t>
            </a:r>
            <a:r>
              <a:rPr lang="en-IN" dirty="0"/>
              <a:t>: Function effectively as a member or a leader in diverse teams, and be competent to carry out multidisciplinary tasks. </a:t>
            </a:r>
          </a:p>
          <a:p>
            <a:r>
              <a:rPr lang="en-IN" b="1" dirty="0"/>
              <a:t>PO 10:</a:t>
            </a:r>
            <a:r>
              <a:rPr lang="en-IN" dirty="0"/>
              <a:t> </a:t>
            </a:r>
            <a:r>
              <a:rPr lang="en-IN" b="1" dirty="0"/>
              <a:t>Communication</a:t>
            </a:r>
            <a:r>
              <a:rPr lang="en-IN" dirty="0"/>
              <a:t>: Communicate effectively in both verbal &amp; non-verbal and able to comprehend &amp; write effective reports. </a:t>
            </a:r>
          </a:p>
          <a:p>
            <a:r>
              <a:rPr lang="en-IN" b="1" dirty="0"/>
              <a:t>PO 11:</a:t>
            </a:r>
            <a:r>
              <a:rPr lang="en-IN" dirty="0"/>
              <a:t> </a:t>
            </a:r>
            <a:r>
              <a:rPr lang="en-IN" b="1" dirty="0"/>
              <a:t>Project management and finance</a:t>
            </a:r>
            <a:r>
              <a:rPr lang="en-IN" dirty="0"/>
              <a:t>: Understand the science, engineering and management principles to manage the multidisciplinary projects in whatsoever position they are employed. </a:t>
            </a:r>
          </a:p>
          <a:p>
            <a:r>
              <a:rPr lang="en-IN" b="1" dirty="0"/>
              <a:t>PO 12:</a:t>
            </a:r>
            <a:r>
              <a:rPr lang="en-IN" dirty="0"/>
              <a:t> </a:t>
            </a:r>
            <a:r>
              <a:rPr lang="en-IN" b="1" dirty="0"/>
              <a:t>Life-long learning</a:t>
            </a:r>
            <a:r>
              <a:rPr lang="en-IN" dirty="0"/>
              <a:t>: Recognize the need of self-education and life-long learning process in order to keep abreast with the on-going developments in the field of chemical and pharmaceutical industries. </a:t>
            </a:r>
          </a:p>
        </p:txBody>
      </p:sp>
    </p:spTree>
    <p:extLst>
      <p:ext uri="{BB962C8B-B14F-4D97-AF65-F5344CB8AC3E}">
        <p14:creationId xmlns="" xmlns:p14="http://schemas.microsoft.com/office/powerpoint/2010/main" val="3626521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cap="all" dirty="0">
                <a:solidFill>
                  <a:srgbClr val="FF0000"/>
                </a:solidFill>
              </a:rPr>
              <a:t>Program Specific Outcomes</a:t>
            </a:r>
            <a:r>
              <a:rPr lang="en-IN" b="1" dirty="0">
                <a:solidFill>
                  <a:srgbClr val="FF0000"/>
                </a:solidFill>
              </a:rPr>
              <a:t> (</a:t>
            </a:r>
            <a:r>
              <a:rPr lang="en-IN" b="1" dirty="0" err="1">
                <a:solidFill>
                  <a:srgbClr val="FF0000"/>
                </a:solidFill>
              </a:rPr>
              <a:t>PSOs</a:t>
            </a:r>
            <a:r>
              <a:rPr lang="en-IN" b="1"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82296" indent="0">
              <a:buNone/>
            </a:pPr>
            <a:r>
              <a:rPr lang="en-US" dirty="0" smtClean="0"/>
              <a:t>The </a:t>
            </a:r>
            <a:r>
              <a:rPr lang="en-US" dirty="0"/>
              <a:t>students who complete the M.Sc. Applied Chemistry course shall:</a:t>
            </a:r>
            <a:endParaRPr lang="en-IN" dirty="0"/>
          </a:p>
          <a:p>
            <a:r>
              <a:rPr lang="en-US" b="1" dirty="0"/>
              <a:t>PS O1: </a:t>
            </a:r>
            <a:r>
              <a:rPr lang="en-US" dirty="0"/>
              <a:t>Have strong foundation in the fundamentals and applications of chemical knowledge and understanding</a:t>
            </a:r>
            <a:endParaRPr lang="en-IN" dirty="0"/>
          </a:p>
          <a:p>
            <a:r>
              <a:rPr lang="en-US" b="1" dirty="0"/>
              <a:t>PS O2: </a:t>
            </a:r>
            <a:r>
              <a:rPr lang="en-US" dirty="0"/>
              <a:t>Have the abilities to think critically, logically and analytically and solve problem in the area of chemical sciences, materials, environmental aspects, medicines and energy</a:t>
            </a:r>
            <a:endParaRPr lang="en-IN" dirty="0"/>
          </a:p>
          <a:p>
            <a:r>
              <a:rPr lang="en-US" b="1" dirty="0"/>
              <a:t>PS O3: </a:t>
            </a:r>
            <a:r>
              <a:rPr lang="en-US" dirty="0"/>
              <a:t>Have the abilities to carry out chemical experiments, record and analyze the results and design advanced models</a:t>
            </a:r>
            <a:endParaRPr lang="en-IN" dirty="0"/>
          </a:p>
          <a:p>
            <a:r>
              <a:rPr lang="en-US" b="1" dirty="0"/>
              <a:t>PS O4: </a:t>
            </a:r>
            <a:r>
              <a:rPr lang="en-US" dirty="0"/>
              <a:t>Have the abilities to use modern library and information retrieving tools to obtain information and assimilate to generate concepts and apply them in challenging situations</a:t>
            </a:r>
            <a:endParaRPr lang="en-IN" dirty="0"/>
          </a:p>
          <a:p>
            <a:r>
              <a:rPr lang="en-US" b="1" dirty="0"/>
              <a:t>PS O5: </a:t>
            </a:r>
            <a:r>
              <a:rPr lang="en-US" dirty="0"/>
              <a:t>Have the abilities to effectively communicate their knowledge and skills to other chemists and non-chemists in oral or written formats</a:t>
            </a:r>
            <a:endParaRPr lang="en-IN" dirty="0"/>
          </a:p>
          <a:p>
            <a:r>
              <a:rPr lang="en-US" b="1" dirty="0"/>
              <a:t>PS O6: </a:t>
            </a:r>
            <a:r>
              <a:rPr lang="en-US" dirty="0"/>
              <a:t>Secure suitable employment in the areas of chemical industries like pharmaceutical, steel and metals, polymers, fuels and nuclear, environmental and pollution control, nanotechnology and composite materials, teaching and research, etc.</a:t>
            </a:r>
            <a:endParaRPr lang="en-IN" dirty="0"/>
          </a:p>
          <a:p>
            <a:r>
              <a:rPr lang="en-US" b="1" dirty="0"/>
              <a:t>PS O7: </a:t>
            </a:r>
            <a:r>
              <a:rPr lang="en-US" dirty="0"/>
              <a:t>Have the personal attributes and ethical sensibilities to enable them to function as effective scientists and citizens</a:t>
            </a:r>
            <a:endParaRPr lang="en-IN" dirty="0"/>
          </a:p>
          <a:p>
            <a:endParaRPr lang="en-IN" dirty="0"/>
          </a:p>
        </p:txBody>
      </p:sp>
    </p:spTree>
    <p:extLst>
      <p:ext uri="{BB962C8B-B14F-4D97-AF65-F5344CB8AC3E}">
        <p14:creationId xmlns="" xmlns:p14="http://schemas.microsoft.com/office/powerpoint/2010/main" val="1230425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Student Performance and Learning Outcomes</a:t>
            </a:r>
            <a:endParaRPr lang="en-IN" dirty="0">
              <a:solidFill>
                <a:srgbClr val="FF0000"/>
              </a:solidFill>
            </a:endParaRPr>
          </a:p>
        </p:txBody>
      </p:sp>
      <p:sp>
        <p:nvSpPr>
          <p:cNvPr id="3" name="Content Placeholder 2"/>
          <p:cNvSpPr>
            <a:spLocks noGrp="1"/>
          </p:cNvSpPr>
          <p:nvPr>
            <p:ph idx="1"/>
          </p:nvPr>
        </p:nvSpPr>
        <p:spPr/>
        <p:txBody>
          <a:bodyPr>
            <a:normAutofit/>
          </a:bodyPr>
          <a:lstStyle/>
          <a:p>
            <a:pPr algn="just"/>
            <a:r>
              <a:rPr lang="en-US" b="1" dirty="0" smtClean="0"/>
              <a:t>In </a:t>
            </a:r>
            <a:r>
              <a:rPr lang="en-US" b="1" dirty="0"/>
              <a:t>strict compliance with the objectives of Outcome Based Education (OBE), the Program Outcomes (POs), Program Specific Outcomes (PSOs) and Course Outcomes (COs) are framed by the department offering the concerned program after rigorous consultation with all faculty and the stakeholders. </a:t>
            </a:r>
            <a:endParaRPr lang="en-US" b="1" dirty="0" smtClean="0"/>
          </a:p>
        </p:txBody>
      </p:sp>
    </p:spTree>
    <p:extLst>
      <p:ext uri="{BB962C8B-B14F-4D97-AF65-F5344CB8AC3E}">
        <p14:creationId xmlns="" xmlns:p14="http://schemas.microsoft.com/office/powerpoint/2010/main" val="333910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2066" y="215997"/>
            <a:ext cx="9997440" cy="758693"/>
          </a:xfrm>
        </p:spPr>
        <p:txBody>
          <a:bodyPr/>
          <a:lstStyle/>
          <a:p>
            <a:r>
              <a:rPr lang="en-US" dirty="0" smtClean="0">
                <a:solidFill>
                  <a:srgbClr val="FF0000"/>
                </a:solidFill>
              </a:rPr>
              <a:t>OVER VIEW</a:t>
            </a:r>
            <a:endParaRPr lang="en-IN" dirty="0">
              <a:solidFill>
                <a:srgbClr val="FF0000"/>
              </a:solidFill>
            </a:endParaRPr>
          </a:p>
        </p:txBody>
      </p:sp>
      <p:sp>
        <p:nvSpPr>
          <p:cNvPr id="5" name="Content Placeholder 4"/>
          <p:cNvSpPr>
            <a:spLocks noGrp="1"/>
          </p:cNvSpPr>
          <p:nvPr>
            <p:ph idx="1"/>
          </p:nvPr>
        </p:nvSpPr>
        <p:spPr>
          <a:xfrm>
            <a:off x="1381581" y="985574"/>
            <a:ext cx="10485522" cy="5525757"/>
          </a:xfrm>
        </p:spPr>
        <p:txBody>
          <a:bodyPr>
            <a:normAutofit fontScale="55000" lnSpcReduction="20000"/>
          </a:bodyPr>
          <a:lstStyle/>
          <a:p>
            <a:pPr marL="285750" indent="-285750">
              <a:lnSpc>
                <a:spcPct val="150000"/>
              </a:lnSpc>
              <a:buFont typeface="Courier New" panose="02070309020205020404" pitchFamily="49" charset="0"/>
              <a:buChar char="o"/>
            </a:pPr>
            <a:r>
              <a:rPr lang="en-IN" sz="3800" b="1" dirty="0"/>
              <a:t>Vision &amp; Mission</a:t>
            </a:r>
          </a:p>
          <a:p>
            <a:pPr marL="285750" indent="-285750">
              <a:lnSpc>
                <a:spcPct val="150000"/>
              </a:lnSpc>
              <a:buFont typeface="Courier New" panose="02070309020205020404" pitchFamily="49" charset="0"/>
              <a:buChar char="o"/>
            </a:pPr>
            <a:r>
              <a:rPr lang="en-IN" sz="3800" b="1" dirty="0"/>
              <a:t>Department Profile/History/Achievement</a:t>
            </a:r>
          </a:p>
          <a:p>
            <a:pPr marL="285750" indent="-285750">
              <a:lnSpc>
                <a:spcPct val="150000"/>
              </a:lnSpc>
              <a:buFont typeface="Courier New" panose="02070309020205020404" pitchFamily="49" charset="0"/>
              <a:buChar char="o"/>
            </a:pPr>
            <a:r>
              <a:rPr lang="en-IN" sz="3800" b="1" dirty="0"/>
              <a:t>Curricular Aspects</a:t>
            </a:r>
          </a:p>
          <a:p>
            <a:pPr marL="285750" indent="-285750">
              <a:lnSpc>
                <a:spcPct val="150000"/>
              </a:lnSpc>
              <a:buFont typeface="Courier New" panose="02070309020205020404" pitchFamily="49" charset="0"/>
              <a:buChar char="o"/>
            </a:pPr>
            <a:r>
              <a:rPr lang="en-IN" sz="3800" b="1" dirty="0"/>
              <a:t>Teaching &amp; learning</a:t>
            </a:r>
          </a:p>
          <a:p>
            <a:pPr marL="285750" indent="-285750">
              <a:lnSpc>
                <a:spcPct val="150000"/>
              </a:lnSpc>
              <a:buFont typeface="Courier New" panose="02070309020205020404" pitchFamily="49" charset="0"/>
              <a:buChar char="o"/>
            </a:pPr>
            <a:r>
              <a:rPr lang="en-IN" sz="3800" b="1" dirty="0"/>
              <a:t>Research, Innovation and Extensions</a:t>
            </a:r>
          </a:p>
          <a:p>
            <a:pPr marL="285750" indent="-285750">
              <a:lnSpc>
                <a:spcPct val="150000"/>
              </a:lnSpc>
              <a:buFont typeface="Courier New" panose="02070309020205020404" pitchFamily="49" charset="0"/>
              <a:buChar char="o"/>
            </a:pPr>
            <a:r>
              <a:rPr lang="en-IN" sz="3800" b="1" dirty="0"/>
              <a:t>Students support and Progression</a:t>
            </a:r>
          </a:p>
          <a:p>
            <a:pPr marL="285750" indent="-285750">
              <a:lnSpc>
                <a:spcPct val="150000"/>
              </a:lnSpc>
              <a:buFont typeface="Courier New" panose="02070309020205020404" pitchFamily="49" charset="0"/>
              <a:buChar char="o"/>
            </a:pPr>
            <a:r>
              <a:rPr lang="en-IN" sz="3800" b="1" dirty="0"/>
              <a:t>Infrastructure and learning resources</a:t>
            </a:r>
          </a:p>
          <a:p>
            <a:pPr marL="285750" indent="-285750">
              <a:lnSpc>
                <a:spcPct val="150000"/>
              </a:lnSpc>
              <a:buFont typeface="Courier New" panose="02070309020205020404" pitchFamily="49" charset="0"/>
              <a:buChar char="o"/>
            </a:pPr>
            <a:r>
              <a:rPr lang="en-IN" sz="3800" b="1" dirty="0"/>
              <a:t>Governance, leadership and Management</a:t>
            </a:r>
          </a:p>
          <a:p>
            <a:pPr marL="285750" indent="-285750">
              <a:lnSpc>
                <a:spcPct val="150000"/>
              </a:lnSpc>
              <a:buFont typeface="Courier New" panose="02070309020205020404" pitchFamily="49" charset="0"/>
              <a:buChar char="o"/>
            </a:pPr>
            <a:r>
              <a:rPr lang="en-IN" sz="3800" b="1" dirty="0"/>
              <a:t>Institutional values and best practices</a:t>
            </a:r>
          </a:p>
          <a:p>
            <a:pPr marL="285750" indent="-285750">
              <a:lnSpc>
                <a:spcPct val="150000"/>
              </a:lnSpc>
              <a:buFont typeface="Courier New" panose="02070309020205020404" pitchFamily="49" charset="0"/>
              <a:buChar char="o"/>
            </a:pPr>
            <a:r>
              <a:rPr lang="en-IN" sz="3800" b="1" dirty="0"/>
              <a:t>Progressive Plan</a:t>
            </a:r>
          </a:p>
          <a:p>
            <a:endParaRPr lang="en-IN" dirty="0"/>
          </a:p>
        </p:txBody>
      </p:sp>
    </p:spTree>
    <p:extLst>
      <p:ext uri="{BB962C8B-B14F-4D97-AF65-F5344CB8AC3E}">
        <p14:creationId xmlns="" xmlns:p14="http://schemas.microsoft.com/office/powerpoint/2010/main" val="4178019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effectLst/>
              </a:rPr>
              <a:t>Attainment of program outcomes and course outcomes are evaluated by the institution</a:t>
            </a:r>
            <a:endParaRPr lang="en-IN" sz="3600"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gn="just"/>
            <a:r>
              <a:rPr lang="en-US" b="1" dirty="0"/>
              <a:t>Each course has a defined set of course outcomes and corresponding evaluation criteria. The course outcomes are mapped to the program outcomes which are used to provide the quantitative measurement of how well the program outcomes are achieved. </a:t>
            </a:r>
            <a:endParaRPr lang="en-US" b="1" dirty="0" smtClean="0"/>
          </a:p>
          <a:p>
            <a:pPr algn="just"/>
            <a:r>
              <a:rPr lang="en-US" b="1" dirty="0" smtClean="0"/>
              <a:t>The </a:t>
            </a:r>
            <a:r>
              <a:rPr lang="en-US" b="1" dirty="0"/>
              <a:t>performance of the students in the examinations during the semester in each course is used to compute the level of attainment of the POs and </a:t>
            </a:r>
            <a:r>
              <a:rPr lang="en-US" b="1" dirty="0" err="1"/>
              <a:t>PSOs</a:t>
            </a:r>
            <a:r>
              <a:rPr lang="en-US" b="1" dirty="0"/>
              <a:t> through the mapping of questions to COs and COs to POs and </a:t>
            </a:r>
            <a:r>
              <a:rPr lang="en-US" b="1" dirty="0" err="1"/>
              <a:t>PSOs</a:t>
            </a:r>
            <a:r>
              <a:rPr lang="en-US" b="1" dirty="0"/>
              <a:t>. CO-PO &amp; PSO mapping for all the courses in the program is prepared </a:t>
            </a:r>
            <a:r>
              <a:rPr lang="en-US" b="1" dirty="0" smtClean="0"/>
              <a:t> </a:t>
            </a:r>
            <a:r>
              <a:rPr lang="en-US" b="1" dirty="0"/>
              <a:t>in consultation with other faculty members.</a:t>
            </a:r>
            <a:endParaRPr lang="en-IN" b="1" dirty="0"/>
          </a:p>
        </p:txBody>
      </p:sp>
    </p:spTree>
    <p:extLst>
      <p:ext uri="{BB962C8B-B14F-4D97-AF65-F5344CB8AC3E}">
        <p14:creationId xmlns="" xmlns:p14="http://schemas.microsoft.com/office/powerpoint/2010/main" val="2604900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44" y="103188"/>
            <a:ext cx="9997440" cy="677862"/>
          </a:xfrm>
        </p:spPr>
        <p:txBody>
          <a:bodyPr>
            <a:normAutofit fontScale="90000"/>
          </a:bodyPr>
          <a:lstStyle/>
          <a:p>
            <a:r>
              <a:rPr lang="en-US" dirty="0" smtClean="0">
                <a:solidFill>
                  <a:srgbClr val="FF0000"/>
                </a:solidFill>
              </a:rPr>
              <a:t>CO ATTAINMENT</a:t>
            </a:r>
            <a:endParaRPr lang="en-IN" dirty="0">
              <a:solidFill>
                <a:srgbClr val="FF0000"/>
              </a:solidFill>
            </a:endParaRPr>
          </a:p>
        </p:txBody>
      </p:sp>
      <p:sp>
        <p:nvSpPr>
          <p:cNvPr id="3" name="Content Placeholder 2"/>
          <p:cNvSpPr>
            <a:spLocks noGrp="1"/>
          </p:cNvSpPr>
          <p:nvPr>
            <p:ph idx="1"/>
          </p:nvPr>
        </p:nvSpPr>
        <p:spPr>
          <a:xfrm>
            <a:off x="1504950" y="819150"/>
            <a:ext cx="10406634" cy="5429250"/>
          </a:xfrm>
        </p:spPr>
        <p:txBody>
          <a:bodyPr>
            <a:normAutofit fontScale="85000" lnSpcReduction="10000"/>
          </a:bodyPr>
          <a:lstStyle/>
          <a:p>
            <a:pPr algn="just"/>
            <a:r>
              <a:rPr lang="en-US" dirty="0"/>
              <a:t>Assessment methods include </a:t>
            </a:r>
            <a:r>
              <a:rPr lang="en-US" b="1" dirty="0"/>
              <a:t>direct</a:t>
            </a:r>
            <a:r>
              <a:rPr lang="en-US" dirty="0"/>
              <a:t> and </a:t>
            </a:r>
            <a:r>
              <a:rPr lang="en-US" b="1" dirty="0"/>
              <a:t>indirect</a:t>
            </a:r>
            <a:r>
              <a:rPr lang="en-US" dirty="0"/>
              <a:t> methods. The process of course outcome assessment by </a:t>
            </a:r>
            <a:r>
              <a:rPr lang="en-US" b="1" dirty="0"/>
              <a:t>direct method</a:t>
            </a:r>
            <a:r>
              <a:rPr lang="en-US" dirty="0"/>
              <a:t> is based on mid examinations, semester end examination and </a:t>
            </a:r>
            <a:r>
              <a:rPr lang="en-US" dirty="0" smtClean="0"/>
              <a:t>assignments.</a:t>
            </a:r>
          </a:p>
          <a:p>
            <a:pPr algn="just"/>
            <a:r>
              <a:rPr lang="en-US" dirty="0" smtClean="0"/>
              <a:t>Each </a:t>
            </a:r>
            <a:r>
              <a:rPr lang="en-US" dirty="0"/>
              <a:t>question in mid/semester </a:t>
            </a:r>
            <a:r>
              <a:rPr lang="en-US" dirty="0" smtClean="0"/>
              <a:t>end/assignment </a:t>
            </a:r>
            <a:r>
              <a:rPr lang="en-US" dirty="0"/>
              <a:t>is tagged to the corresponding CO and the overall attainment of that CO is based on average mark set as target for final attainment.</a:t>
            </a:r>
          </a:p>
          <a:p>
            <a:pPr algn="just"/>
            <a:r>
              <a:rPr lang="en-US" b="1" dirty="0"/>
              <a:t>Mid Examinations</a:t>
            </a:r>
            <a:r>
              <a:rPr lang="en-US" dirty="0"/>
              <a:t> are conducted twice a semester and each of them covers the evaluation of all the relevant COs attainment.</a:t>
            </a:r>
          </a:p>
          <a:p>
            <a:pPr algn="just"/>
            <a:r>
              <a:rPr lang="en-US" b="1" dirty="0"/>
              <a:t>Semester End Examination</a:t>
            </a:r>
            <a:r>
              <a:rPr lang="en-US" dirty="0"/>
              <a:t> is descriptive, and a metric for assessing whether all the COs are attained</a:t>
            </a:r>
            <a:r>
              <a:rPr lang="en-US" dirty="0" smtClean="0"/>
              <a:t>.</a:t>
            </a:r>
          </a:p>
          <a:p>
            <a:pPr algn="just"/>
            <a:r>
              <a:rPr lang="en-US" b="1" dirty="0"/>
              <a:t>The indirect assessment is done through the course end survey</a:t>
            </a:r>
            <a:r>
              <a:rPr lang="en-US" b="1" dirty="0" smtClean="0"/>
              <a:t>.</a:t>
            </a:r>
            <a:endParaRPr lang="en-US" dirty="0"/>
          </a:p>
          <a:p>
            <a:endParaRPr lang="en-IN" dirty="0"/>
          </a:p>
        </p:txBody>
      </p:sp>
    </p:spTree>
    <p:extLst>
      <p:ext uri="{BB962C8B-B14F-4D97-AF65-F5344CB8AC3E}">
        <p14:creationId xmlns="" xmlns:p14="http://schemas.microsoft.com/office/powerpoint/2010/main" val="338242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Attainment of Program Outcomes and Program Specific </a:t>
            </a:r>
            <a:r>
              <a:rPr lang="en-US" b="1" dirty="0" smtClean="0">
                <a:solidFill>
                  <a:srgbClr val="FF0000"/>
                </a:solidFill>
              </a:rPr>
              <a:t>Outcomes</a:t>
            </a:r>
            <a:endParaRPr lang="en-IN" dirty="0">
              <a:solidFill>
                <a:srgbClr val="FF0000"/>
              </a:solidFill>
            </a:endParaRPr>
          </a:p>
        </p:txBody>
      </p:sp>
      <p:sp>
        <p:nvSpPr>
          <p:cNvPr id="3" name="Content Placeholder 2"/>
          <p:cNvSpPr>
            <a:spLocks noGrp="1"/>
          </p:cNvSpPr>
          <p:nvPr>
            <p:ph idx="1"/>
          </p:nvPr>
        </p:nvSpPr>
        <p:spPr>
          <a:xfrm>
            <a:off x="1914144" y="1447799"/>
            <a:ext cx="9997440" cy="5095875"/>
          </a:xfrm>
        </p:spPr>
        <p:txBody>
          <a:bodyPr>
            <a:normAutofit fontScale="92500" lnSpcReduction="20000"/>
          </a:bodyPr>
          <a:lstStyle/>
          <a:p>
            <a:pPr algn="just"/>
            <a:r>
              <a:rPr lang="en-US" b="1" dirty="0" smtClean="0"/>
              <a:t>All </a:t>
            </a:r>
            <a:r>
              <a:rPr lang="en-US" b="1" dirty="0"/>
              <a:t>the courses which contribute to the PO are identified and these courses are evaluated through the Course Outcomes using direct (Internal </a:t>
            </a:r>
            <a:r>
              <a:rPr lang="en-US" b="1" dirty="0" smtClean="0"/>
              <a:t>(30</a:t>
            </a:r>
            <a:r>
              <a:rPr lang="en-US" b="1" dirty="0"/>
              <a:t>% weightage) and External exam </a:t>
            </a:r>
            <a:r>
              <a:rPr lang="en-US" b="1" dirty="0" smtClean="0"/>
              <a:t>(70</a:t>
            </a:r>
            <a:r>
              <a:rPr lang="en-US" b="1" dirty="0"/>
              <a:t>% weightage) and indirect (Course end survey) assessments. </a:t>
            </a:r>
            <a:endParaRPr lang="en-US" b="1" dirty="0" smtClean="0"/>
          </a:p>
          <a:p>
            <a:pPr algn="just"/>
            <a:r>
              <a:rPr lang="en-US" b="1" dirty="0" smtClean="0"/>
              <a:t>The </a:t>
            </a:r>
            <a:r>
              <a:rPr lang="en-US" b="1" dirty="0"/>
              <a:t>overall results from the assessments of the PO are compared with the expected attainment. The PO is considered satisfied on attainment of the expected level.</a:t>
            </a:r>
          </a:p>
          <a:p>
            <a:pPr algn="just"/>
            <a:r>
              <a:rPr lang="en-US" b="1" dirty="0"/>
              <a:t>For each course, the level of attainment of each CO is compared with the predefined </a:t>
            </a:r>
            <a:r>
              <a:rPr lang="en-US" b="1" dirty="0" smtClean="0"/>
              <a:t>targets, </a:t>
            </a:r>
            <a:r>
              <a:rPr lang="en-US" b="1" dirty="0"/>
              <a:t>If the target criterion level is not reached, then faculty suggest for improvement to attain the same.</a:t>
            </a:r>
          </a:p>
          <a:p>
            <a:endParaRPr lang="en-IN" dirty="0"/>
          </a:p>
        </p:txBody>
      </p:sp>
    </p:spTree>
    <p:extLst>
      <p:ext uri="{BB962C8B-B14F-4D97-AF65-F5344CB8AC3E}">
        <p14:creationId xmlns="" xmlns:p14="http://schemas.microsoft.com/office/powerpoint/2010/main" val="116977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CO Attainment levels</a:t>
            </a:r>
            <a:endParaRPr lang="en-IN" dirty="0"/>
          </a:p>
        </p:txBody>
      </p:sp>
      <p:sp>
        <p:nvSpPr>
          <p:cNvPr id="3" name="Content Placeholder 2"/>
          <p:cNvSpPr>
            <a:spLocks noGrp="1"/>
          </p:cNvSpPr>
          <p:nvPr>
            <p:ph idx="1"/>
          </p:nvPr>
        </p:nvSpPr>
        <p:spPr>
          <a:xfrm>
            <a:off x="1904619" y="3325906"/>
            <a:ext cx="9997440" cy="2617694"/>
          </a:xfrm>
        </p:spPr>
        <p:txBody>
          <a:bodyPr>
            <a:normAutofit/>
          </a:bodyPr>
          <a:lstStyle/>
          <a:p>
            <a:pPr algn="just"/>
            <a:r>
              <a:rPr lang="en-US" dirty="0"/>
              <a:t>The attainment of each CO is computed by setting the class average mark as the target. The COs of each course are mapped to POs &amp; PSOs with weightages of 3 (Strong), 2 (Medium) and 1 (Weak). </a:t>
            </a:r>
            <a:endParaRPr lang="en-IN" dirty="0"/>
          </a:p>
        </p:txBody>
      </p:sp>
      <p:graphicFrame>
        <p:nvGraphicFramePr>
          <p:cNvPr id="5" name="Table 4"/>
          <p:cNvGraphicFramePr>
            <a:graphicFrameLocks noGrp="1"/>
          </p:cNvGraphicFramePr>
          <p:nvPr>
            <p:extLst>
              <p:ext uri="{D42A27DB-BD31-4B8C-83A1-F6EECF244321}">
                <p14:modId xmlns="" xmlns:p14="http://schemas.microsoft.com/office/powerpoint/2010/main" val="699834422"/>
              </p:ext>
            </p:extLst>
          </p:nvPr>
        </p:nvGraphicFramePr>
        <p:xfrm>
          <a:off x="2895600" y="1732678"/>
          <a:ext cx="7182837" cy="1280160"/>
        </p:xfrm>
        <a:graphic>
          <a:graphicData uri="http://schemas.openxmlformats.org/drawingml/2006/table">
            <a:tbl>
              <a:tblPr firstRow="1" bandRow="1">
                <a:tableStyleId>{5C22544A-7EE6-4342-B048-85BDC9FD1C3A}</a:tableStyleId>
              </a:tblPr>
              <a:tblGrid>
                <a:gridCol w="1625949"/>
                <a:gridCol w="1347309"/>
                <a:gridCol w="1662008"/>
                <a:gridCol w="1470239"/>
                <a:gridCol w="1077332"/>
              </a:tblGrid>
              <a:tr h="370840">
                <a:tc>
                  <a:txBody>
                    <a:bodyPr/>
                    <a:lstStyle/>
                    <a:p>
                      <a:r>
                        <a:rPr lang="en-US" dirty="0" smtClean="0"/>
                        <a:t>% CO Attainment</a:t>
                      </a:r>
                      <a:endParaRPr lang="en-IN" dirty="0"/>
                    </a:p>
                  </a:txBody>
                  <a:tcPr/>
                </a:tc>
                <a:tc>
                  <a:txBody>
                    <a:bodyPr/>
                    <a:lstStyle/>
                    <a:p>
                      <a:r>
                        <a:rPr lang="en-IN" dirty="0" smtClean="0">
                          <a:sym typeface="Symbol"/>
                        </a:rPr>
                        <a:t> 70%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sym typeface="Symbol"/>
                        </a:rPr>
                        <a:t> 60%&lt;70%</a:t>
                      </a:r>
                      <a:endParaRPr lang="en-IN" dirty="0" smtClean="0"/>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sym typeface="Symbol"/>
                        </a:rPr>
                        <a:t> 50%&lt;60%</a:t>
                      </a:r>
                      <a:endParaRPr lang="en-IN" dirty="0" smtClean="0"/>
                    </a:p>
                    <a:p>
                      <a:endParaRPr lang="en-IN" dirty="0"/>
                    </a:p>
                  </a:txBody>
                  <a:tcPr/>
                </a:tc>
                <a:tc>
                  <a:txBody>
                    <a:bodyPr/>
                    <a:lstStyle/>
                    <a:p>
                      <a:pPr algn="ctr"/>
                      <a:r>
                        <a:rPr kumimoji="0" lang="en-IN" b="1" kern="1200" dirty="0" smtClean="0">
                          <a:solidFill>
                            <a:schemeClr val="lt1"/>
                          </a:solidFill>
                          <a:latin typeface="+mn-lt"/>
                          <a:ea typeface="+mn-ea"/>
                          <a:cs typeface="+mn-cs"/>
                        </a:rPr>
                        <a:t>&lt;50%</a:t>
                      </a:r>
                      <a:endParaRPr kumimoji="0" lang="en-IN" b="1" kern="1200" dirty="0">
                        <a:solidFill>
                          <a:schemeClr val="lt1"/>
                        </a:solidFill>
                        <a:latin typeface="+mn-lt"/>
                        <a:ea typeface="+mn-ea"/>
                        <a:cs typeface="+mn-cs"/>
                      </a:endParaRPr>
                    </a:p>
                  </a:txBody>
                  <a:tcPr/>
                </a:tc>
              </a:tr>
              <a:tr h="370840">
                <a:tc>
                  <a:txBody>
                    <a:bodyPr/>
                    <a:lstStyle/>
                    <a:p>
                      <a:r>
                        <a:rPr lang="en-US" dirty="0" smtClean="0"/>
                        <a:t>CO Attainment Level</a:t>
                      </a:r>
                      <a:endParaRPr lang="en-IN" dirty="0"/>
                    </a:p>
                  </a:txBody>
                  <a:tcPr/>
                </a:tc>
                <a:tc>
                  <a:txBody>
                    <a:bodyPr/>
                    <a:lstStyle/>
                    <a:p>
                      <a:pPr algn="ctr"/>
                      <a:r>
                        <a:rPr lang="en-US" dirty="0" smtClean="0"/>
                        <a:t>3</a:t>
                      </a:r>
                      <a:endParaRPr lang="en-IN" dirty="0"/>
                    </a:p>
                  </a:txBody>
                  <a:tcPr/>
                </a:tc>
                <a:tc>
                  <a:txBody>
                    <a:bodyPr/>
                    <a:lstStyle/>
                    <a:p>
                      <a:pPr algn="ctr"/>
                      <a:r>
                        <a:rPr lang="en-US" dirty="0" smtClean="0"/>
                        <a:t>2</a:t>
                      </a:r>
                      <a:endParaRPr lang="en-IN" dirty="0"/>
                    </a:p>
                  </a:txBody>
                  <a:tcPr/>
                </a:tc>
                <a:tc>
                  <a:txBody>
                    <a:bodyPr/>
                    <a:lstStyle/>
                    <a:p>
                      <a:pPr algn="ctr"/>
                      <a:r>
                        <a:rPr lang="en-US" dirty="0" smtClean="0"/>
                        <a:t>1</a:t>
                      </a:r>
                      <a:endParaRPr lang="en-IN" dirty="0"/>
                    </a:p>
                  </a:txBody>
                  <a:tcPr/>
                </a:tc>
                <a:tc>
                  <a:txBody>
                    <a:bodyPr/>
                    <a:lstStyle/>
                    <a:p>
                      <a:pPr algn="ctr"/>
                      <a:r>
                        <a:rPr lang="en-US" dirty="0" smtClean="0"/>
                        <a:t>0</a:t>
                      </a:r>
                      <a:endParaRPr lang="en-IN" dirty="0"/>
                    </a:p>
                  </a:txBody>
                  <a:tcPr/>
                </a:tc>
              </a:tr>
            </a:tbl>
          </a:graphicData>
        </a:graphic>
      </p:graphicFrame>
    </p:spTree>
    <p:extLst>
      <p:ext uri="{BB962C8B-B14F-4D97-AF65-F5344CB8AC3E}">
        <p14:creationId xmlns="" xmlns:p14="http://schemas.microsoft.com/office/powerpoint/2010/main" val="4032616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 MAPPING FOR INORGANIC CHEMISTRY</a:t>
            </a:r>
            <a:endParaRPr lang="en-IN" dirty="0"/>
          </a:p>
        </p:txBody>
      </p:sp>
      <p:graphicFrame>
        <p:nvGraphicFramePr>
          <p:cNvPr id="7" name="Content Placeholder 6"/>
          <p:cNvGraphicFramePr>
            <a:graphicFrameLocks noGrp="1"/>
          </p:cNvGraphicFramePr>
          <p:nvPr>
            <p:ph sz="half" idx="1"/>
            <p:extLst>
              <p:ext uri="{D42A27DB-BD31-4B8C-83A1-F6EECF244321}">
                <p14:modId xmlns="" xmlns:p14="http://schemas.microsoft.com/office/powerpoint/2010/main" val="323213273"/>
              </p:ext>
            </p:extLst>
          </p:nvPr>
        </p:nvGraphicFramePr>
        <p:xfrm>
          <a:off x="1937683" y="1910919"/>
          <a:ext cx="4974104" cy="4267284"/>
        </p:xfrm>
        <a:graphic>
          <a:graphicData uri="http://schemas.openxmlformats.org/drawingml/2006/table">
            <a:tbl>
              <a:tblPr>
                <a:tableStyleId>{5C22544A-7EE6-4342-B048-85BDC9FD1C3A}</a:tableStyleId>
              </a:tblPr>
              <a:tblGrid>
                <a:gridCol w="1663752"/>
                <a:gridCol w="1680904"/>
                <a:gridCol w="1629448"/>
              </a:tblGrid>
              <a:tr h="454674">
                <a:tc>
                  <a:txBody>
                    <a:bodyPr/>
                    <a:lstStyle/>
                    <a:p>
                      <a:pPr algn="l" fontAlgn="b"/>
                      <a:r>
                        <a:rPr lang="en-US" sz="2000" b="0" i="0" u="none" strike="noStrike" dirty="0" smtClean="0">
                          <a:solidFill>
                            <a:srgbClr val="000000"/>
                          </a:solidFill>
                          <a:effectLst/>
                          <a:latin typeface="Calibri"/>
                        </a:rPr>
                        <a:t>Course</a:t>
                      </a:r>
                      <a:r>
                        <a:rPr lang="en-US" sz="2000" b="0" i="0" u="none" strike="noStrike" baseline="0" dirty="0" smtClean="0">
                          <a:solidFill>
                            <a:srgbClr val="000000"/>
                          </a:solidFill>
                          <a:effectLst/>
                          <a:latin typeface="Calibri"/>
                        </a:rPr>
                        <a:t> Outcome</a:t>
                      </a:r>
                      <a:endParaRPr lang="en-IN" sz="2000" b="0" i="0" u="none" strike="noStrike" dirty="0">
                        <a:solidFill>
                          <a:srgbClr val="000000"/>
                        </a:solidFill>
                        <a:effectLst/>
                        <a:latin typeface="Calibri"/>
                      </a:endParaRPr>
                    </a:p>
                  </a:txBody>
                  <a:tcPr marL="7620" marR="7620" marT="7620" marB="0" anchor="b"/>
                </a:tc>
                <a:tc>
                  <a:txBody>
                    <a:bodyPr/>
                    <a:lstStyle/>
                    <a:p>
                      <a:pPr algn="ctr" fontAlgn="ctr"/>
                      <a:r>
                        <a:rPr lang="en-US" sz="2000" b="0" i="0" u="none" strike="noStrike" dirty="0" smtClean="0">
                          <a:solidFill>
                            <a:srgbClr val="9C0006"/>
                          </a:solidFill>
                          <a:effectLst/>
                          <a:latin typeface="Calibri"/>
                        </a:rPr>
                        <a:t>Overall CO Attainment</a:t>
                      </a:r>
                      <a:endParaRPr lang="en-IN" sz="2000" b="0" i="0" u="none" strike="noStrike" dirty="0">
                        <a:solidFill>
                          <a:srgbClr val="9C0006"/>
                        </a:solidFill>
                        <a:effectLst/>
                        <a:latin typeface="Calibri"/>
                      </a:endParaRPr>
                    </a:p>
                  </a:txBody>
                  <a:tcPr marL="7620" marR="7620" marT="7620" marB="0" anchor="ctr"/>
                </a:tc>
                <a:tc>
                  <a:txBody>
                    <a:bodyPr/>
                    <a:lstStyle/>
                    <a:p>
                      <a:pPr algn="ctr" fontAlgn="ctr"/>
                      <a:r>
                        <a:rPr lang="en-US" sz="2000" b="0" i="0" u="none" strike="noStrike" dirty="0" smtClean="0">
                          <a:solidFill>
                            <a:srgbClr val="006100"/>
                          </a:solidFill>
                          <a:effectLst/>
                          <a:latin typeface="Calibri"/>
                        </a:rPr>
                        <a:t>Level</a:t>
                      </a:r>
                      <a:r>
                        <a:rPr lang="en-US" sz="2000" b="0" i="0" u="none" strike="noStrike" baseline="0" dirty="0" smtClean="0">
                          <a:solidFill>
                            <a:srgbClr val="006100"/>
                          </a:solidFill>
                          <a:effectLst/>
                          <a:latin typeface="Calibri"/>
                        </a:rPr>
                        <a:t> Attained 1/2/3</a:t>
                      </a:r>
                      <a:endParaRPr lang="en-IN" sz="2000" b="0" i="0" u="none" strike="noStrike" dirty="0">
                        <a:solidFill>
                          <a:srgbClr val="006100"/>
                        </a:solidFill>
                        <a:effectLst/>
                        <a:latin typeface="Calibri"/>
                      </a:endParaRPr>
                    </a:p>
                  </a:txBody>
                  <a:tcPr marL="7620" marR="7620" marT="7620" marB="0" anchor="ctr"/>
                </a:tc>
              </a:tr>
              <a:tr h="454674">
                <a:tc>
                  <a:txBody>
                    <a:bodyPr/>
                    <a:lstStyle/>
                    <a:p>
                      <a:pPr algn="l" fontAlgn="b"/>
                      <a:r>
                        <a:rPr lang="en-IN" sz="2000" u="none" strike="noStrike" dirty="0">
                          <a:effectLst/>
                        </a:rPr>
                        <a:t>CO1</a:t>
                      </a:r>
                      <a:endParaRPr lang="en-IN" sz="2000" b="0" i="0" u="none" strike="noStrike" dirty="0">
                        <a:solidFill>
                          <a:srgbClr val="000000"/>
                        </a:solidFill>
                        <a:effectLst/>
                        <a:latin typeface="Calibri"/>
                      </a:endParaRPr>
                    </a:p>
                  </a:txBody>
                  <a:tcPr marL="7620" marR="7620" marT="7620" marB="0" anchor="b"/>
                </a:tc>
                <a:tc>
                  <a:txBody>
                    <a:bodyPr/>
                    <a:lstStyle/>
                    <a:p>
                      <a:pPr algn="ctr" fontAlgn="ctr"/>
                      <a:r>
                        <a:rPr lang="en-IN" sz="2000" u="none" strike="noStrike">
                          <a:effectLst/>
                        </a:rPr>
                        <a:t>96.35</a:t>
                      </a:r>
                      <a:endParaRPr lang="en-IN" sz="2000" b="0" i="0" u="none" strike="noStrike">
                        <a:solidFill>
                          <a:srgbClr val="9C0006"/>
                        </a:solidFill>
                        <a:effectLst/>
                        <a:latin typeface="Calibri"/>
                      </a:endParaRPr>
                    </a:p>
                  </a:txBody>
                  <a:tcPr marL="7620" marR="7620" marT="7620" marB="0" anchor="ctr"/>
                </a:tc>
                <a:tc>
                  <a:txBody>
                    <a:bodyPr/>
                    <a:lstStyle/>
                    <a:p>
                      <a:pPr algn="ctr" fontAlgn="ctr"/>
                      <a:r>
                        <a:rPr lang="en-IN" sz="2000" u="none" strike="noStrike">
                          <a:effectLst/>
                        </a:rPr>
                        <a:t>3</a:t>
                      </a:r>
                      <a:endParaRPr lang="en-IN" sz="2000" b="0" i="0" u="none" strike="noStrike">
                        <a:solidFill>
                          <a:srgbClr val="006100"/>
                        </a:solidFill>
                        <a:effectLst/>
                        <a:latin typeface="Calibri"/>
                      </a:endParaRPr>
                    </a:p>
                  </a:txBody>
                  <a:tcPr marL="7620" marR="7620" marT="7620" marB="0" anchor="ctr"/>
                </a:tc>
              </a:tr>
              <a:tr h="454674">
                <a:tc>
                  <a:txBody>
                    <a:bodyPr/>
                    <a:lstStyle/>
                    <a:p>
                      <a:pPr algn="l" fontAlgn="b"/>
                      <a:r>
                        <a:rPr lang="en-IN" sz="2000" u="none" strike="noStrike" dirty="0">
                          <a:effectLst/>
                        </a:rPr>
                        <a:t>CO2</a:t>
                      </a:r>
                      <a:endParaRPr lang="en-IN" sz="2000" b="0" i="0" u="none" strike="noStrike" dirty="0">
                        <a:solidFill>
                          <a:srgbClr val="000000"/>
                        </a:solidFill>
                        <a:effectLst/>
                        <a:latin typeface="Calibri"/>
                      </a:endParaRPr>
                    </a:p>
                  </a:txBody>
                  <a:tcPr marL="7620" marR="7620" marT="7620" marB="0" anchor="b"/>
                </a:tc>
                <a:tc>
                  <a:txBody>
                    <a:bodyPr/>
                    <a:lstStyle/>
                    <a:p>
                      <a:pPr algn="ctr" fontAlgn="ctr"/>
                      <a:r>
                        <a:rPr lang="en-IN" sz="2000" u="none" strike="noStrike">
                          <a:effectLst/>
                        </a:rPr>
                        <a:t>96.35</a:t>
                      </a:r>
                      <a:endParaRPr lang="en-IN" sz="2000" b="0" i="0" u="none" strike="noStrike">
                        <a:solidFill>
                          <a:srgbClr val="9C0006"/>
                        </a:solidFill>
                        <a:effectLst/>
                        <a:latin typeface="Calibri"/>
                      </a:endParaRPr>
                    </a:p>
                  </a:txBody>
                  <a:tcPr marL="7620" marR="7620" marT="7620" marB="0" anchor="ctr"/>
                </a:tc>
                <a:tc>
                  <a:txBody>
                    <a:bodyPr/>
                    <a:lstStyle/>
                    <a:p>
                      <a:pPr algn="ctr" fontAlgn="ctr"/>
                      <a:r>
                        <a:rPr lang="en-IN" sz="2000" u="none" strike="noStrike">
                          <a:effectLst/>
                        </a:rPr>
                        <a:t>3</a:t>
                      </a:r>
                      <a:endParaRPr lang="en-IN" sz="2000" b="0" i="0" u="none" strike="noStrike">
                        <a:solidFill>
                          <a:srgbClr val="006100"/>
                        </a:solidFill>
                        <a:effectLst/>
                        <a:latin typeface="Calibri"/>
                      </a:endParaRPr>
                    </a:p>
                  </a:txBody>
                  <a:tcPr marL="7620" marR="7620" marT="7620" marB="0" anchor="ctr"/>
                </a:tc>
              </a:tr>
              <a:tr h="454674">
                <a:tc>
                  <a:txBody>
                    <a:bodyPr/>
                    <a:lstStyle/>
                    <a:p>
                      <a:pPr algn="l" fontAlgn="b"/>
                      <a:r>
                        <a:rPr lang="en-IN" sz="2000" u="none" strike="noStrike" dirty="0">
                          <a:effectLst/>
                        </a:rPr>
                        <a:t>CO3</a:t>
                      </a:r>
                      <a:endParaRPr lang="en-IN" sz="2000" b="0" i="0" u="none" strike="noStrike" dirty="0">
                        <a:solidFill>
                          <a:srgbClr val="000000"/>
                        </a:solidFill>
                        <a:effectLst/>
                        <a:latin typeface="Calibri"/>
                      </a:endParaRPr>
                    </a:p>
                  </a:txBody>
                  <a:tcPr marL="7620" marR="7620" marT="7620" marB="0" anchor="b"/>
                </a:tc>
                <a:tc>
                  <a:txBody>
                    <a:bodyPr/>
                    <a:lstStyle/>
                    <a:p>
                      <a:pPr algn="ctr" fontAlgn="ctr"/>
                      <a:r>
                        <a:rPr lang="en-IN" sz="2000" u="none" strike="noStrike">
                          <a:effectLst/>
                        </a:rPr>
                        <a:t>96.35</a:t>
                      </a:r>
                      <a:endParaRPr lang="en-IN" sz="2000" b="0" i="0" u="none" strike="noStrike">
                        <a:solidFill>
                          <a:srgbClr val="9C0006"/>
                        </a:solidFill>
                        <a:effectLst/>
                        <a:latin typeface="Calibri"/>
                      </a:endParaRPr>
                    </a:p>
                  </a:txBody>
                  <a:tcPr marL="7620" marR="7620" marT="7620" marB="0" anchor="ctr"/>
                </a:tc>
                <a:tc>
                  <a:txBody>
                    <a:bodyPr/>
                    <a:lstStyle/>
                    <a:p>
                      <a:pPr algn="ctr" fontAlgn="ctr"/>
                      <a:r>
                        <a:rPr lang="en-IN" sz="2000" u="none" strike="noStrike">
                          <a:effectLst/>
                        </a:rPr>
                        <a:t>3</a:t>
                      </a:r>
                      <a:endParaRPr lang="en-IN" sz="2000" b="0" i="0" u="none" strike="noStrike">
                        <a:solidFill>
                          <a:srgbClr val="006100"/>
                        </a:solidFill>
                        <a:effectLst/>
                        <a:latin typeface="Calibri"/>
                      </a:endParaRPr>
                    </a:p>
                  </a:txBody>
                  <a:tcPr marL="7620" marR="7620" marT="7620" marB="0" anchor="ctr"/>
                </a:tc>
              </a:tr>
              <a:tr h="454674">
                <a:tc>
                  <a:txBody>
                    <a:bodyPr/>
                    <a:lstStyle/>
                    <a:p>
                      <a:pPr algn="l" fontAlgn="b"/>
                      <a:r>
                        <a:rPr lang="en-IN" sz="2000" u="none" strike="noStrike" dirty="0">
                          <a:effectLst/>
                        </a:rPr>
                        <a:t>CO4</a:t>
                      </a:r>
                      <a:endParaRPr lang="en-IN" sz="2000" b="0" i="0" u="none" strike="noStrike" dirty="0">
                        <a:solidFill>
                          <a:srgbClr val="000000"/>
                        </a:solidFill>
                        <a:effectLst/>
                        <a:latin typeface="Calibri"/>
                      </a:endParaRPr>
                    </a:p>
                  </a:txBody>
                  <a:tcPr marL="7620" marR="7620" marT="7620" marB="0" anchor="b"/>
                </a:tc>
                <a:tc>
                  <a:txBody>
                    <a:bodyPr/>
                    <a:lstStyle/>
                    <a:p>
                      <a:pPr algn="ctr" fontAlgn="ctr"/>
                      <a:r>
                        <a:rPr lang="en-IN" sz="2000" u="none" strike="noStrike" dirty="0">
                          <a:effectLst/>
                        </a:rPr>
                        <a:t>96.35</a:t>
                      </a:r>
                      <a:endParaRPr lang="en-IN" sz="2000" b="0" i="0" u="none" strike="noStrike" dirty="0">
                        <a:solidFill>
                          <a:srgbClr val="9C0006"/>
                        </a:solidFill>
                        <a:effectLst/>
                        <a:latin typeface="Calibri"/>
                      </a:endParaRPr>
                    </a:p>
                  </a:txBody>
                  <a:tcPr marL="7620" marR="7620" marT="7620" marB="0" anchor="ctr"/>
                </a:tc>
                <a:tc>
                  <a:txBody>
                    <a:bodyPr/>
                    <a:lstStyle/>
                    <a:p>
                      <a:pPr algn="ctr" fontAlgn="ctr"/>
                      <a:r>
                        <a:rPr lang="en-IN" sz="2000" u="none" strike="noStrike">
                          <a:effectLst/>
                        </a:rPr>
                        <a:t>3</a:t>
                      </a:r>
                      <a:endParaRPr lang="en-IN" sz="2000" b="0" i="0" u="none" strike="noStrike">
                        <a:solidFill>
                          <a:srgbClr val="006100"/>
                        </a:solidFill>
                        <a:effectLst/>
                        <a:latin typeface="Calibri"/>
                      </a:endParaRPr>
                    </a:p>
                  </a:txBody>
                  <a:tcPr marL="7620" marR="7620" marT="7620" marB="0" anchor="ctr"/>
                </a:tc>
              </a:tr>
              <a:tr h="454674">
                <a:tc>
                  <a:txBody>
                    <a:bodyPr/>
                    <a:lstStyle/>
                    <a:p>
                      <a:pPr algn="l" fontAlgn="b"/>
                      <a:r>
                        <a:rPr lang="en-IN" sz="2000" u="none" strike="noStrike">
                          <a:effectLst/>
                        </a:rPr>
                        <a:t>CO5</a:t>
                      </a:r>
                      <a:endParaRPr lang="en-IN" sz="2000" b="0" i="0" u="none" strike="noStrike">
                        <a:solidFill>
                          <a:srgbClr val="000000"/>
                        </a:solidFill>
                        <a:effectLst/>
                        <a:latin typeface="Calibri"/>
                      </a:endParaRPr>
                    </a:p>
                  </a:txBody>
                  <a:tcPr marL="7620" marR="7620" marT="7620" marB="0" anchor="b"/>
                </a:tc>
                <a:tc>
                  <a:txBody>
                    <a:bodyPr/>
                    <a:lstStyle/>
                    <a:p>
                      <a:pPr algn="ctr" fontAlgn="ctr"/>
                      <a:r>
                        <a:rPr lang="en-IN" sz="2000" u="none" strike="noStrike" dirty="0">
                          <a:effectLst/>
                        </a:rPr>
                        <a:t>96.35</a:t>
                      </a:r>
                      <a:endParaRPr lang="en-IN" sz="2000" b="0" i="0" u="none" strike="noStrike" dirty="0">
                        <a:solidFill>
                          <a:srgbClr val="9C0006"/>
                        </a:solidFill>
                        <a:effectLst/>
                        <a:latin typeface="Calibri"/>
                      </a:endParaRPr>
                    </a:p>
                  </a:txBody>
                  <a:tcPr marL="7620" marR="7620" marT="7620" marB="0" anchor="ctr"/>
                </a:tc>
                <a:tc>
                  <a:txBody>
                    <a:bodyPr/>
                    <a:lstStyle/>
                    <a:p>
                      <a:pPr algn="ctr" fontAlgn="ctr"/>
                      <a:r>
                        <a:rPr lang="en-IN" sz="2000" u="none" strike="noStrike">
                          <a:effectLst/>
                        </a:rPr>
                        <a:t>3</a:t>
                      </a:r>
                      <a:endParaRPr lang="en-IN" sz="2000" b="0" i="0" u="none" strike="noStrike">
                        <a:solidFill>
                          <a:srgbClr val="006100"/>
                        </a:solidFill>
                        <a:effectLst/>
                        <a:latin typeface="Calibri"/>
                      </a:endParaRPr>
                    </a:p>
                  </a:txBody>
                  <a:tcPr marL="7620" marR="7620" marT="7620" marB="0" anchor="ctr"/>
                </a:tc>
              </a:tr>
              <a:tr h="454674">
                <a:tc>
                  <a:txBody>
                    <a:bodyPr/>
                    <a:lstStyle/>
                    <a:p>
                      <a:pPr algn="l" fontAlgn="b"/>
                      <a:r>
                        <a:rPr lang="en-IN" sz="2000" u="none" strike="noStrike">
                          <a:effectLst/>
                        </a:rPr>
                        <a:t>CO6</a:t>
                      </a:r>
                      <a:endParaRPr lang="en-IN" sz="2000" b="0" i="0" u="none" strike="noStrike">
                        <a:solidFill>
                          <a:srgbClr val="000000"/>
                        </a:solidFill>
                        <a:effectLst/>
                        <a:latin typeface="Calibri"/>
                      </a:endParaRPr>
                    </a:p>
                  </a:txBody>
                  <a:tcPr marL="7620" marR="7620" marT="7620" marB="0" anchor="b"/>
                </a:tc>
                <a:tc>
                  <a:txBody>
                    <a:bodyPr/>
                    <a:lstStyle/>
                    <a:p>
                      <a:pPr algn="ctr" fontAlgn="ctr"/>
                      <a:r>
                        <a:rPr lang="en-IN" sz="2000" u="none" strike="noStrike" dirty="0">
                          <a:effectLst/>
                        </a:rPr>
                        <a:t>96.35</a:t>
                      </a:r>
                      <a:endParaRPr lang="en-IN" sz="2000" b="0" i="0" u="none" strike="noStrike" dirty="0">
                        <a:solidFill>
                          <a:srgbClr val="9C0006"/>
                        </a:solidFill>
                        <a:effectLst/>
                        <a:latin typeface="Calibri"/>
                      </a:endParaRPr>
                    </a:p>
                  </a:txBody>
                  <a:tcPr marL="7620" marR="7620" marT="7620" marB="0" anchor="ctr"/>
                </a:tc>
                <a:tc>
                  <a:txBody>
                    <a:bodyPr/>
                    <a:lstStyle/>
                    <a:p>
                      <a:pPr algn="ctr" fontAlgn="ctr"/>
                      <a:r>
                        <a:rPr lang="en-IN" sz="2000" u="none" strike="noStrike" dirty="0">
                          <a:effectLst/>
                        </a:rPr>
                        <a:t>3</a:t>
                      </a:r>
                      <a:endParaRPr lang="en-IN" sz="2000" b="0" i="0" u="none" strike="noStrike" dirty="0">
                        <a:solidFill>
                          <a:srgbClr val="006100"/>
                        </a:solidFill>
                        <a:effectLst/>
                        <a:latin typeface="Calibri"/>
                      </a:endParaRPr>
                    </a:p>
                  </a:txBody>
                  <a:tcPr marL="7620" marR="7620" marT="7620" marB="0" anchor="ctr"/>
                </a:tc>
              </a:tr>
              <a:tr h="757790">
                <a:tc>
                  <a:txBody>
                    <a:bodyPr/>
                    <a:lstStyle/>
                    <a:p>
                      <a:pPr algn="l" fontAlgn="b"/>
                      <a:endParaRPr lang="en-IN" sz="2000" b="0" i="0" u="none" strike="noStrike">
                        <a:solidFill>
                          <a:srgbClr val="000000"/>
                        </a:solidFill>
                        <a:effectLst/>
                        <a:latin typeface="Calibri"/>
                      </a:endParaRPr>
                    </a:p>
                  </a:txBody>
                  <a:tcPr marL="7620" marR="7620" marT="7620" marB="0" anchor="b"/>
                </a:tc>
                <a:tc>
                  <a:txBody>
                    <a:bodyPr/>
                    <a:lstStyle/>
                    <a:p>
                      <a:pPr algn="ctr" fontAlgn="ctr"/>
                      <a:r>
                        <a:rPr lang="en-US" sz="2000" u="none" strike="noStrike">
                          <a:effectLst/>
                        </a:rPr>
                        <a:t>Final CO attainment of Course Name </a:t>
                      </a:r>
                      <a:endParaRPr lang="en-US" sz="2000" b="0" i="0" u="none" strike="noStrike">
                        <a:solidFill>
                          <a:srgbClr val="9C0006"/>
                        </a:solidFill>
                        <a:effectLst/>
                        <a:latin typeface="Calibri"/>
                      </a:endParaRPr>
                    </a:p>
                  </a:txBody>
                  <a:tcPr marL="7620" marR="7620" marT="7620" marB="0" anchor="ctr"/>
                </a:tc>
                <a:tc>
                  <a:txBody>
                    <a:bodyPr/>
                    <a:lstStyle/>
                    <a:p>
                      <a:pPr algn="ctr" fontAlgn="ctr"/>
                      <a:r>
                        <a:rPr lang="en-IN" sz="2000" u="none" strike="noStrike" dirty="0">
                          <a:effectLst/>
                        </a:rPr>
                        <a:t>3</a:t>
                      </a:r>
                      <a:endParaRPr lang="en-IN" sz="2000" b="0" i="0" u="none" strike="noStrike" dirty="0">
                        <a:solidFill>
                          <a:srgbClr val="FF0000"/>
                        </a:solidFill>
                        <a:effectLst/>
                        <a:latin typeface="Calibri"/>
                      </a:endParaRPr>
                    </a:p>
                  </a:txBody>
                  <a:tcPr marL="7620" marR="7620" marT="7620" marB="0" anchor="ctr"/>
                </a:tc>
              </a:tr>
            </a:tbl>
          </a:graphicData>
        </a:graphic>
      </p:graphicFrame>
      <p:graphicFrame>
        <p:nvGraphicFramePr>
          <p:cNvPr id="6" name="Chart 5"/>
          <p:cNvGraphicFramePr>
            <a:graphicFrameLocks/>
          </p:cNvGraphicFramePr>
          <p:nvPr>
            <p:extLst>
              <p:ext uri="{D42A27DB-BD31-4B8C-83A1-F6EECF244321}">
                <p14:modId xmlns="" xmlns:p14="http://schemas.microsoft.com/office/powerpoint/2010/main" val="2126950027"/>
              </p:ext>
            </p:extLst>
          </p:nvPr>
        </p:nvGraphicFramePr>
        <p:xfrm>
          <a:off x="7207624" y="259528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776886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PO Mapping for Inorganic Chemistry</a:t>
            </a:r>
            <a:endParaRPr lang="en-IN" dirty="0">
              <a:solidFill>
                <a:srgbClr val="FF0000"/>
              </a:solidFill>
            </a:endParaRPr>
          </a:p>
        </p:txBody>
      </p:sp>
      <p:graphicFrame>
        <p:nvGraphicFramePr>
          <p:cNvPr id="8" name="Table 7"/>
          <p:cNvGraphicFramePr>
            <a:graphicFrameLocks noGrp="1"/>
          </p:cNvGraphicFramePr>
          <p:nvPr>
            <p:extLst>
              <p:ext uri="{D42A27DB-BD31-4B8C-83A1-F6EECF244321}">
                <p14:modId xmlns="" xmlns:p14="http://schemas.microsoft.com/office/powerpoint/2010/main" val="2855189757"/>
              </p:ext>
            </p:extLst>
          </p:nvPr>
        </p:nvGraphicFramePr>
        <p:xfrm>
          <a:off x="1918447" y="2403756"/>
          <a:ext cx="9753600" cy="1584960"/>
        </p:xfrm>
        <a:graphic>
          <a:graphicData uri="http://schemas.openxmlformats.org/drawingml/2006/table">
            <a:tbl>
              <a:tblPr>
                <a:tableStyleId>{5C22544A-7EE6-4342-B048-85BDC9FD1C3A}</a:tableStyleId>
              </a:tblPr>
              <a:tblGrid>
                <a:gridCol w="609600"/>
                <a:gridCol w="609600"/>
                <a:gridCol w="609600"/>
                <a:gridCol w="609600"/>
                <a:gridCol w="609600"/>
                <a:gridCol w="609600"/>
                <a:gridCol w="609600"/>
                <a:gridCol w="609600"/>
                <a:gridCol w="609600"/>
                <a:gridCol w="609600"/>
                <a:gridCol w="609600"/>
                <a:gridCol w="609600"/>
                <a:gridCol w="609600"/>
                <a:gridCol w="609600"/>
                <a:gridCol w="609600"/>
                <a:gridCol w="609600"/>
              </a:tblGrid>
              <a:tr h="198120">
                <a:tc>
                  <a:txBody>
                    <a:bodyPr/>
                    <a:lstStyle/>
                    <a:p>
                      <a:pPr algn="l" fontAlgn="b"/>
                      <a:r>
                        <a:rPr lang="en-IN" sz="1100" u="none" strike="noStrike" dirty="0">
                          <a:effectLst/>
                        </a:rPr>
                        <a:t> </a:t>
                      </a:r>
                      <a:endParaRPr lang="en-IN" sz="1100" b="0" i="0" u="none" strike="noStrike" dirty="0">
                        <a:solidFill>
                          <a:srgbClr val="000000"/>
                        </a:solidFill>
                        <a:effectLst/>
                        <a:latin typeface="Calibri"/>
                      </a:endParaRPr>
                    </a:p>
                  </a:txBody>
                  <a:tcPr marL="7620" marR="7620" marT="7620" marB="0" anchor="b"/>
                </a:tc>
                <a:tc>
                  <a:txBody>
                    <a:bodyPr/>
                    <a:lstStyle/>
                    <a:p>
                      <a:pPr algn="l" fontAlgn="b"/>
                      <a:r>
                        <a:rPr lang="en-IN" sz="1100" u="none" strike="noStrike">
                          <a:effectLst/>
                        </a:rPr>
                        <a:t> </a:t>
                      </a:r>
                      <a:endParaRPr lang="en-IN" sz="11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1</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4</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4</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5</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6</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7</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8</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9</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10</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11</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PO 12</a:t>
                      </a:r>
                      <a:endParaRPr lang="en-IN" sz="1200" b="0" i="0" u="none" strike="noStrike">
                        <a:solidFill>
                          <a:srgbClr val="000000"/>
                        </a:solidFill>
                        <a:effectLst/>
                        <a:latin typeface="Calibri"/>
                      </a:endParaRPr>
                    </a:p>
                  </a:txBody>
                  <a:tcPr marL="7620" marR="7620" marT="7620" marB="0" anchor="b"/>
                </a:tc>
              </a:tr>
              <a:tr h="198120">
                <a:tc rowSpan="6">
                  <a:txBody>
                    <a:bodyPr/>
                    <a:lstStyle/>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r>
                        <a:rPr lang="en-IN" sz="1100" u="none" strike="noStrike" dirty="0" smtClean="0">
                          <a:effectLst/>
                        </a:rPr>
                        <a:t>Inorganic Chemistry</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txBody>
                  <a:tcPr marL="7620" marR="7620" marT="7620" marB="0" anchor="b"/>
                </a:tc>
                <a:tc rowSpan="6">
                  <a:txBody>
                    <a:bodyPr/>
                    <a:lstStyle/>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r>
                        <a:rPr lang="en-IN" sz="1100" u="none" strike="noStrike" dirty="0" smtClean="0">
                          <a:effectLst/>
                        </a:rPr>
                        <a:t>ACT 1.1</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p>
                      <a:pPr algn="l" fontAlgn="b"/>
                      <a:r>
                        <a:rPr lang="en-IN" sz="1100" u="none" strike="noStrike" dirty="0">
                          <a:effectLst/>
                        </a:rPr>
                        <a:t> </a:t>
                      </a:r>
                      <a:endParaRPr lang="en-IN" sz="1100" b="0" i="0" u="none" strike="noStrike" dirty="0">
                        <a:solidFill>
                          <a:srgbClr val="000000"/>
                        </a:solidFill>
                        <a:effectLst/>
                        <a:latin typeface="Calibri"/>
                      </a:endParaRPr>
                    </a:p>
                  </a:txBody>
                  <a:tcPr marL="7620" marR="7620" marT="7620" marB="0" anchor="b"/>
                </a:tc>
                <a:tc>
                  <a:txBody>
                    <a:bodyPr/>
                    <a:lstStyle/>
                    <a:p>
                      <a:pPr algn="ctr" fontAlgn="b"/>
                      <a:r>
                        <a:rPr lang="en-IN" sz="1200" u="none" strike="noStrike">
                          <a:effectLst/>
                        </a:rPr>
                        <a:t>CO1</a:t>
                      </a:r>
                      <a:endParaRPr lang="en-IN" sz="1200" b="0" i="0" u="none" strike="noStrike">
                        <a:solidFill>
                          <a:srgbClr val="000000"/>
                        </a:solidFill>
                        <a:effectLst/>
                        <a:latin typeface="Calibri"/>
                      </a:endParaRPr>
                    </a:p>
                  </a:txBody>
                  <a:tcPr marL="7620" marR="7620" marT="7620" marB="0" anchor="b"/>
                </a:tc>
                <a:tc>
                  <a:txBody>
                    <a:bodyPr/>
                    <a:lstStyle/>
                    <a:p>
                      <a:pPr algn="ctr" fontAlgn="ctr"/>
                      <a:r>
                        <a:rPr lang="en-IN" sz="1100" u="none" strike="noStrike">
                          <a:effectLst/>
                        </a:rPr>
                        <a:t>3</a:t>
                      </a:r>
                      <a:endParaRPr lang="en-IN" sz="1100" b="0" i="0" u="none" strike="noStrike">
                        <a:solidFill>
                          <a:srgbClr val="006100"/>
                        </a:solidFill>
                        <a:effectLst/>
                        <a:latin typeface="Calibri"/>
                      </a:endParaRPr>
                    </a:p>
                  </a:txBody>
                  <a:tcPr marL="7620" marR="7620" marT="7620" marB="0" anchor="ctr"/>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r>
              <a:tr h="198120">
                <a:tc vMerge="1">
                  <a:txBody>
                    <a:bodyPr/>
                    <a:lstStyle/>
                    <a:p>
                      <a:pPr algn="l" fontAlgn="b"/>
                      <a:endParaRPr lang="en-IN" sz="1100" b="0" i="0" u="none" strike="noStrike" dirty="0">
                        <a:solidFill>
                          <a:srgbClr val="000000"/>
                        </a:solidFill>
                        <a:effectLst/>
                        <a:latin typeface="Calibri"/>
                      </a:endParaRPr>
                    </a:p>
                  </a:txBody>
                  <a:tcPr marL="7620" marR="7620" marT="7620" marB="0" anchor="b"/>
                </a:tc>
                <a:tc vMerge="1">
                  <a:txBody>
                    <a:bodyPr/>
                    <a:lstStyle/>
                    <a:p>
                      <a:pPr algn="l" fontAlgn="b"/>
                      <a:endParaRPr lang="en-IN" sz="1100" b="0" i="0" u="none" strike="noStrike" dirty="0">
                        <a:solidFill>
                          <a:srgbClr val="000000"/>
                        </a:solidFill>
                        <a:effectLst/>
                        <a:latin typeface="Calibri"/>
                      </a:endParaRPr>
                    </a:p>
                  </a:txBody>
                  <a:tcPr marL="7620" marR="7620" marT="7620" marB="0" anchor="b"/>
                </a:tc>
                <a:tc>
                  <a:txBody>
                    <a:bodyPr/>
                    <a:lstStyle/>
                    <a:p>
                      <a:pPr algn="ctr" fontAlgn="b"/>
                      <a:r>
                        <a:rPr lang="en-IN" sz="1200" u="none" strike="noStrike">
                          <a:effectLst/>
                        </a:rPr>
                        <a:t>CO2</a:t>
                      </a:r>
                      <a:endParaRPr lang="en-IN" sz="1200" b="0" i="0" u="none" strike="noStrike">
                        <a:solidFill>
                          <a:srgbClr val="000000"/>
                        </a:solidFill>
                        <a:effectLst/>
                        <a:latin typeface="Calibri"/>
                      </a:endParaRPr>
                    </a:p>
                  </a:txBody>
                  <a:tcPr marL="7620" marR="7620" marT="7620" marB="0" anchor="b"/>
                </a:tc>
                <a:tc>
                  <a:txBody>
                    <a:bodyPr/>
                    <a:lstStyle/>
                    <a:p>
                      <a:pPr algn="ctr" fontAlgn="ctr"/>
                      <a:r>
                        <a:rPr lang="en-IN" sz="1100" u="none" strike="noStrike">
                          <a:effectLst/>
                        </a:rPr>
                        <a:t>3</a:t>
                      </a:r>
                      <a:endParaRPr lang="en-IN" sz="1100" b="0" i="0" u="none" strike="noStrike">
                        <a:solidFill>
                          <a:srgbClr val="006100"/>
                        </a:solidFill>
                        <a:effectLst/>
                        <a:latin typeface="Calibri"/>
                      </a:endParaRPr>
                    </a:p>
                  </a:txBody>
                  <a:tcPr marL="7620" marR="7620" marT="7620" marB="0" anchor="ctr"/>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1</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r>
              <a:tr h="198120">
                <a:tc vMerge="1">
                  <a:txBody>
                    <a:bodyPr/>
                    <a:lstStyle/>
                    <a:p>
                      <a:pPr algn="l" fontAlgn="b"/>
                      <a:endParaRPr lang="en-IN" sz="1100" b="0" i="0" u="none" strike="noStrike" dirty="0">
                        <a:solidFill>
                          <a:srgbClr val="000000"/>
                        </a:solidFill>
                        <a:effectLst/>
                        <a:latin typeface="Calibri"/>
                      </a:endParaRPr>
                    </a:p>
                  </a:txBody>
                  <a:tcPr marL="7620" marR="7620" marT="7620" marB="0" anchor="b"/>
                </a:tc>
                <a:tc vMerge="1">
                  <a:txBody>
                    <a:bodyPr/>
                    <a:lstStyle/>
                    <a:p>
                      <a:pPr algn="l" fontAlgn="b"/>
                      <a:endParaRPr lang="en-IN" sz="1100" b="0" i="0" u="none" strike="noStrike" dirty="0">
                        <a:solidFill>
                          <a:srgbClr val="000000"/>
                        </a:solidFill>
                        <a:effectLst/>
                        <a:latin typeface="Calibri"/>
                      </a:endParaRPr>
                    </a:p>
                  </a:txBody>
                  <a:tcPr marL="7620" marR="7620" marT="7620" marB="0" anchor="b"/>
                </a:tc>
                <a:tc>
                  <a:txBody>
                    <a:bodyPr/>
                    <a:lstStyle/>
                    <a:p>
                      <a:pPr algn="ctr" fontAlgn="b"/>
                      <a:r>
                        <a:rPr lang="en-IN" sz="1200" u="none" strike="noStrike">
                          <a:effectLst/>
                        </a:rPr>
                        <a:t>CO3</a:t>
                      </a:r>
                      <a:endParaRPr lang="en-IN" sz="1200" b="0" i="0" u="none" strike="noStrike">
                        <a:solidFill>
                          <a:srgbClr val="000000"/>
                        </a:solidFill>
                        <a:effectLst/>
                        <a:latin typeface="Calibri"/>
                      </a:endParaRPr>
                    </a:p>
                  </a:txBody>
                  <a:tcPr marL="7620" marR="7620" marT="7620" marB="0" anchor="b"/>
                </a:tc>
                <a:tc>
                  <a:txBody>
                    <a:bodyPr/>
                    <a:lstStyle/>
                    <a:p>
                      <a:pPr algn="ctr" fontAlgn="ctr"/>
                      <a:r>
                        <a:rPr lang="en-IN" sz="1100" u="none" strike="noStrike">
                          <a:effectLst/>
                        </a:rPr>
                        <a:t>3</a:t>
                      </a:r>
                      <a:endParaRPr lang="en-IN" sz="1100" b="0" i="0" u="none" strike="noStrike">
                        <a:solidFill>
                          <a:srgbClr val="006100"/>
                        </a:solidFill>
                        <a:effectLst/>
                        <a:latin typeface="Calibri"/>
                      </a:endParaRPr>
                    </a:p>
                  </a:txBody>
                  <a:tcPr marL="7620" marR="7620" marT="7620" marB="0" anchor="ctr"/>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dirty="0">
                          <a:effectLst/>
                        </a:rPr>
                        <a:t>2</a:t>
                      </a:r>
                      <a:endParaRPr lang="en-IN" sz="1200" b="0" i="0" u="none" strike="noStrike" dirty="0">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1</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r>
              <a:tr h="198120">
                <a:tc vMerge="1">
                  <a:txBody>
                    <a:bodyPr/>
                    <a:lstStyle/>
                    <a:p>
                      <a:pPr algn="l" fontAlgn="b"/>
                      <a:endParaRPr lang="en-IN" sz="1100" b="0" i="0" u="none" strike="noStrike" dirty="0">
                        <a:solidFill>
                          <a:srgbClr val="000000"/>
                        </a:solidFill>
                        <a:effectLst/>
                        <a:latin typeface="Calibri"/>
                      </a:endParaRPr>
                    </a:p>
                  </a:txBody>
                  <a:tcPr marL="7620" marR="7620" marT="7620" marB="0" anchor="b"/>
                </a:tc>
                <a:tc vMerge="1">
                  <a:txBody>
                    <a:bodyPr/>
                    <a:lstStyle/>
                    <a:p>
                      <a:pPr algn="l" fontAlgn="b"/>
                      <a:endParaRPr lang="en-IN" sz="1100" b="0" i="0" u="none" strike="noStrike" dirty="0">
                        <a:solidFill>
                          <a:srgbClr val="000000"/>
                        </a:solidFill>
                        <a:effectLst/>
                        <a:latin typeface="Calibri"/>
                      </a:endParaRPr>
                    </a:p>
                  </a:txBody>
                  <a:tcPr marL="7620" marR="7620" marT="7620" marB="0" anchor="b"/>
                </a:tc>
                <a:tc>
                  <a:txBody>
                    <a:bodyPr/>
                    <a:lstStyle/>
                    <a:p>
                      <a:pPr algn="ctr" fontAlgn="b"/>
                      <a:r>
                        <a:rPr lang="en-IN" sz="1200" u="none" strike="noStrike">
                          <a:effectLst/>
                        </a:rPr>
                        <a:t>CO4</a:t>
                      </a:r>
                      <a:endParaRPr lang="en-IN" sz="1200" b="0" i="0" u="none" strike="noStrike">
                        <a:solidFill>
                          <a:srgbClr val="000000"/>
                        </a:solidFill>
                        <a:effectLst/>
                        <a:latin typeface="Calibri"/>
                      </a:endParaRPr>
                    </a:p>
                  </a:txBody>
                  <a:tcPr marL="7620" marR="7620" marT="7620" marB="0" anchor="b"/>
                </a:tc>
                <a:tc>
                  <a:txBody>
                    <a:bodyPr/>
                    <a:lstStyle/>
                    <a:p>
                      <a:pPr algn="ctr" fontAlgn="ctr"/>
                      <a:r>
                        <a:rPr lang="en-IN" sz="1100" u="none" strike="noStrike">
                          <a:effectLst/>
                        </a:rPr>
                        <a:t>3</a:t>
                      </a:r>
                      <a:endParaRPr lang="en-IN" sz="1100" b="0" i="0" u="none" strike="noStrike">
                        <a:solidFill>
                          <a:srgbClr val="006100"/>
                        </a:solidFill>
                        <a:effectLst/>
                        <a:latin typeface="Calibri"/>
                      </a:endParaRPr>
                    </a:p>
                  </a:txBody>
                  <a:tcPr marL="7620" marR="7620" marT="7620" marB="0" anchor="ctr"/>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r>
              <a:tr h="198120">
                <a:tc vMerge="1">
                  <a:txBody>
                    <a:bodyPr/>
                    <a:lstStyle/>
                    <a:p>
                      <a:pPr algn="l" fontAlgn="b"/>
                      <a:endParaRPr lang="en-IN" sz="1100" b="0" i="0" u="none" strike="noStrike" dirty="0">
                        <a:solidFill>
                          <a:srgbClr val="000000"/>
                        </a:solidFill>
                        <a:effectLst/>
                        <a:latin typeface="Calibri"/>
                      </a:endParaRPr>
                    </a:p>
                  </a:txBody>
                  <a:tcPr marL="7620" marR="7620" marT="7620" marB="0" anchor="b"/>
                </a:tc>
                <a:tc vMerge="1">
                  <a:txBody>
                    <a:bodyPr/>
                    <a:lstStyle/>
                    <a:p>
                      <a:pPr algn="l" fontAlgn="b"/>
                      <a:endParaRPr lang="en-IN" sz="1100" b="0" i="0" u="none" strike="noStrike" dirty="0">
                        <a:solidFill>
                          <a:srgbClr val="000000"/>
                        </a:solidFill>
                        <a:effectLst/>
                        <a:latin typeface="Calibri"/>
                      </a:endParaRPr>
                    </a:p>
                  </a:txBody>
                  <a:tcPr marL="7620" marR="7620" marT="7620" marB="0" anchor="b"/>
                </a:tc>
                <a:tc>
                  <a:txBody>
                    <a:bodyPr/>
                    <a:lstStyle/>
                    <a:p>
                      <a:pPr algn="ctr" fontAlgn="b"/>
                      <a:r>
                        <a:rPr lang="en-IN" sz="1200" u="none" strike="noStrike">
                          <a:effectLst/>
                        </a:rPr>
                        <a:t>CO5</a:t>
                      </a:r>
                      <a:endParaRPr lang="en-IN" sz="1200" b="0" i="0" u="none" strike="noStrike">
                        <a:solidFill>
                          <a:srgbClr val="000000"/>
                        </a:solidFill>
                        <a:effectLst/>
                        <a:latin typeface="Calibri"/>
                      </a:endParaRPr>
                    </a:p>
                  </a:txBody>
                  <a:tcPr marL="7620" marR="7620" marT="7620" marB="0" anchor="b"/>
                </a:tc>
                <a:tc>
                  <a:txBody>
                    <a:bodyPr/>
                    <a:lstStyle/>
                    <a:p>
                      <a:pPr algn="ctr" fontAlgn="ctr"/>
                      <a:r>
                        <a:rPr lang="en-IN" sz="1100" u="none" strike="noStrike">
                          <a:effectLst/>
                        </a:rPr>
                        <a:t>3</a:t>
                      </a:r>
                      <a:endParaRPr lang="en-IN" sz="1100" b="0" i="0" u="none" strike="noStrike">
                        <a:solidFill>
                          <a:srgbClr val="006100"/>
                        </a:solidFill>
                        <a:effectLst/>
                        <a:latin typeface="Calibri"/>
                      </a:endParaRPr>
                    </a:p>
                  </a:txBody>
                  <a:tcPr marL="7620" marR="7620" marT="7620" marB="0" anchor="ctr"/>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r>
              <a:tr h="198120">
                <a:tc vMerge="1">
                  <a:txBody>
                    <a:bodyPr/>
                    <a:lstStyle/>
                    <a:p>
                      <a:pPr algn="l" fontAlgn="b"/>
                      <a:endParaRPr lang="en-IN" sz="1100" b="0" i="0" u="none" strike="noStrike" dirty="0">
                        <a:solidFill>
                          <a:srgbClr val="000000"/>
                        </a:solidFill>
                        <a:effectLst/>
                        <a:latin typeface="Calibri"/>
                      </a:endParaRPr>
                    </a:p>
                  </a:txBody>
                  <a:tcPr marL="7620" marR="7620" marT="7620" marB="0" anchor="b"/>
                </a:tc>
                <a:tc vMerge="1">
                  <a:txBody>
                    <a:bodyPr/>
                    <a:lstStyle/>
                    <a:p>
                      <a:pPr algn="l" fontAlgn="b"/>
                      <a:endParaRPr lang="en-IN" sz="1100" b="0" i="0" u="none" strike="noStrike" dirty="0">
                        <a:solidFill>
                          <a:srgbClr val="000000"/>
                        </a:solidFill>
                        <a:effectLst/>
                        <a:latin typeface="Calibri"/>
                      </a:endParaRPr>
                    </a:p>
                  </a:txBody>
                  <a:tcPr marL="7620" marR="7620" marT="7620" marB="0" anchor="b"/>
                </a:tc>
                <a:tc>
                  <a:txBody>
                    <a:bodyPr/>
                    <a:lstStyle/>
                    <a:p>
                      <a:pPr algn="ctr" fontAlgn="b"/>
                      <a:r>
                        <a:rPr lang="en-IN" sz="1200" u="none" strike="noStrike">
                          <a:effectLst/>
                        </a:rPr>
                        <a:t>CO6</a:t>
                      </a:r>
                      <a:endParaRPr lang="en-IN" sz="1200" b="0" i="0" u="none" strike="noStrike">
                        <a:solidFill>
                          <a:srgbClr val="000000"/>
                        </a:solidFill>
                        <a:effectLst/>
                        <a:latin typeface="Calibri"/>
                      </a:endParaRPr>
                    </a:p>
                  </a:txBody>
                  <a:tcPr marL="7620" marR="7620" marT="7620" marB="0" anchor="b"/>
                </a:tc>
                <a:tc>
                  <a:txBody>
                    <a:bodyPr/>
                    <a:lstStyle/>
                    <a:p>
                      <a:pPr algn="ctr" fontAlgn="ctr"/>
                      <a:r>
                        <a:rPr lang="en-IN" sz="1100" u="none" strike="noStrike">
                          <a:effectLst/>
                        </a:rPr>
                        <a:t>3</a:t>
                      </a:r>
                      <a:endParaRPr lang="en-IN" sz="1100" b="0" i="0" u="none" strike="noStrike">
                        <a:solidFill>
                          <a:srgbClr val="006100"/>
                        </a:solidFill>
                        <a:effectLst/>
                        <a:latin typeface="Calibri"/>
                      </a:endParaRPr>
                    </a:p>
                  </a:txBody>
                  <a:tcPr marL="7620" marR="7620" marT="7620" marB="0" anchor="ctr"/>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r>
              <a:tr h="198120">
                <a:tc>
                  <a:txBody>
                    <a:bodyPr/>
                    <a:lstStyle/>
                    <a:p>
                      <a:pPr algn="l" fontAlgn="b"/>
                      <a:r>
                        <a:rPr lang="en-IN" sz="1100" u="none" strike="noStrike" dirty="0">
                          <a:effectLst/>
                        </a:rPr>
                        <a:t> </a:t>
                      </a:r>
                      <a:endParaRPr lang="en-IN" sz="1100" b="0" i="0" u="none" strike="noStrike" dirty="0">
                        <a:solidFill>
                          <a:srgbClr val="000000"/>
                        </a:solidFill>
                        <a:effectLst/>
                        <a:latin typeface="Calibri"/>
                      </a:endParaRPr>
                    </a:p>
                  </a:txBody>
                  <a:tcPr marL="7620" marR="7620" marT="7620" marB="0" anchor="b"/>
                </a:tc>
                <a:tc>
                  <a:txBody>
                    <a:bodyPr/>
                    <a:lstStyle/>
                    <a:p>
                      <a:pPr algn="l" fontAlgn="b"/>
                      <a:r>
                        <a:rPr lang="en-IN" sz="1100" u="none" strike="noStrike">
                          <a:effectLst/>
                        </a:rPr>
                        <a:t> </a:t>
                      </a:r>
                      <a:endParaRPr lang="en-IN" sz="1100" b="0" i="0" u="none" strike="noStrike">
                        <a:solidFill>
                          <a:srgbClr val="000000"/>
                        </a:solidFill>
                        <a:effectLst/>
                        <a:latin typeface="Calibri"/>
                      </a:endParaRPr>
                    </a:p>
                  </a:txBody>
                  <a:tcPr marL="7620" marR="7620" marT="7620" marB="0" anchor="b"/>
                </a:tc>
                <a:tc>
                  <a:txBody>
                    <a:bodyPr/>
                    <a:lstStyle/>
                    <a:p>
                      <a:pPr algn="l" fontAlgn="b"/>
                      <a:r>
                        <a:rPr lang="en-IN" sz="1200" u="none" strike="noStrike">
                          <a:effectLst/>
                        </a:rPr>
                        <a:t>Average</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2.7</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2.7</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2.5</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2.0</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2.5</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2.0</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2.3</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2.0</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 </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a:effectLst/>
                        </a:rPr>
                        <a:t>1.5</a:t>
                      </a:r>
                      <a:endParaRPr lang="en-IN" sz="1200" b="0" i="0" u="none" strike="noStrike">
                        <a:solidFill>
                          <a:srgbClr val="000000"/>
                        </a:solidFill>
                        <a:effectLst/>
                        <a:latin typeface="Calibri"/>
                      </a:endParaRPr>
                    </a:p>
                  </a:txBody>
                  <a:tcPr marL="7620" marR="7620" marT="7620" marB="0" anchor="b"/>
                </a:tc>
                <a:tc>
                  <a:txBody>
                    <a:bodyPr/>
                    <a:lstStyle/>
                    <a:p>
                      <a:pPr algn="ctr" fontAlgn="b"/>
                      <a:r>
                        <a:rPr lang="en-IN" sz="1200" u="none" strike="noStrike" dirty="0">
                          <a:effectLst/>
                        </a:rPr>
                        <a:t>2.7</a:t>
                      </a:r>
                      <a:endParaRPr lang="en-IN" sz="12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 xmlns:p14="http://schemas.microsoft.com/office/powerpoint/2010/main" val="1974730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PO ATTAINMENT</a:t>
            </a:r>
            <a:endParaRPr lang="en-IN"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389725991"/>
              </p:ext>
            </p:extLst>
          </p:nvPr>
        </p:nvGraphicFramePr>
        <p:xfrm>
          <a:off x="1902105" y="1660711"/>
          <a:ext cx="4762500" cy="3566160"/>
        </p:xfrm>
        <a:graphic>
          <a:graphicData uri="http://schemas.openxmlformats.org/drawingml/2006/table">
            <a:tbl>
              <a:tblPr>
                <a:tableStyleId>{5C22544A-7EE6-4342-B048-85BDC9FD1C3A}</a:tableStyleId>
              </a:tblPr>
              <a:tblGrid>
                <a:gridCol w="609600"/>
                <a:gridCol w="609600"/>
                <a:gridCol w="723900"/>
                <a:gridCol w="749300"/>
                <a:gridCol w="685800"/>
                <a:gridCol w="673100"/>
                <a:gridCol w="711200"/>
              </a:tblGrid>
              <a:tr h="548640">
                <a:tc>
                  <a:txBody>
                    <a:bodyPr/>
                    <a:lstStyle/>
                    <a:p>
                      <a:pPr algn="ctr" fontAlgn="b"/>
                      <a:r>
                        <a:rPr lang="en-IN" sz="1100" u="none" strike="noStrike" dirty="0">
                          <a:effectLst/>
                        </a:rPr>
                        <a:t>S. NO.</a:t>
                      </a:r>
                      <a:endParaRPr lang="en-IN" sz="1100" b="0" i="0" u="none" strike="noStrike" dirty="0">
                        <a:solidFill>
                          <a:srgbClr val="000000"/>
                        </a:solidFill>
                        <a:effectLst/>
                        <a:latin typeface="Calibri"/>
                      </a:endParaRPr>
                    </a:p>
                  </a:txBody>
                  <a:tcPr marL="7620" marR="7620" marT="7620" marB="0" anchor="b"/>
                </a:tc>
                <a:tc>
                  <a:txBody>
                    <a:bodyPr/>
                    <a:lstStyle/>
                    <a:p>
                      <a:pPr algn="ctr" fontAlgn="b"/>
                      <a:r>
                        <a:rPr lang="en-IN" sz="1100" u="none" strike="noStrike">
                          <a:effectLst/>
                        </a:rPr>
                        <a:t>POS</a:t>
                      </a:r>
                      <a:endParaRPr lang="en-IN" sz="1100" b="0" i="0" u="none" strike="noStrike">
                        <a:solidFill>
                          <a:srgbClr val="000000"/>
                        </a:solidFill>
                        <a:effectLst/>
                        <a:latin typeface="Calibri"/>
                      </a:endParaRPr>
                    </a:p>
                  </a:txBody>
                  <a:tcPr marL="7620" marR="7620" marT="7620" marB="0" anchor="b"/>
                </a:tc>
                <a:tc>
                  <a:txBody>
                    <a:bodyPr/>
                    <a:lstStyle/>
                    <a:p>
                      <a:pPr algn="ctr" fontAlgn="b"/>
                      <a:r>
                        <a:rPr lang="en-IN" sz="1100" u="none" strike="noStrike">
                          <a:effectLst/>
                        </a:rPr>
                        <a:t>Direct Attainment</a:t>
                      </a:r>
                      <a:endParaRPr lang="en-IN" sz="1100" b="0" i="0" u="none" strike="noStrike">
                        <a:solidFill>
                          <a:srgbClr val="000000"/>
                        </a:solidFill>
                        <a:effectLst/>
                        <a:latin typeface="Calibri"/>
                      </a:endParaRPr>
                    </a:p>
                  </a:txBody>
                  <a:tcPr marL="7620" marR="7620" marT="7620" marB="0" anchor="b"/>
                </a:tc>
                <a:tc>
                  <a:txBody>
                    <a:bodyPr/>
                    <a:lstStyle/>
                    <a:p>
                      <a:pPr algn="ctr" fontAlgn="b"/>
                      <a:r>
                        <a:rPr lang="en-IN" sz="1100" u="none" strike="noStrike">
                          <a:effectLst/>
                        </a:rPr>
                        <a:t>Indirect Attainment</a:t>
                      </a:r>
                      <a:endParaRPr lang="en-IN" sz="1100" b="0" i="0" u="none" strike="noStrike">
                        <a:solidFill>
                          <a:srgbClr val="000000"/>
                        </a:solidFill>
                        <a:effectLst/>
                        <a:latin typeface="Calibri"/>
                      </a:endParaRPr>
                    </a:p>
                  </a:txBody>
                  <a:tcPr marL="7620" marR="7620" marT="7620" marB="0" anchor="b"/>
                </a:tc>
                <a:tc>
                  <a:txBody>
                    <a:bodyPr/>
                    <a:lstStyle/>
                    <a:p>
                      <a:pPr algn="ctr" fontAlgn="b"/>
                      <a:r>
                        <a:rPr lang="en-IN" sz="1100" u="none" strike="noStrike">
                          <a:effectLst/>
                        </a:rPr>
                        <a:t>Direct Attainment 70%</a:t>
                      </a:r>
                      <a:endParaRPr lang="en-IN" sz="1100" b="0" i="0" u="none" strike="noStrike">
                        <a:solidFill>
                          <a:srgbClr val="000000"/>
                        </a:solidFill>
                        <a:effectLst/>
                        <a:latin typeface="Calibri"/>
                      </a:endParaRPr>
                    </a:p>
                  </a:txBody>
                  <a:tcPr marL="7620" marR="7620" marT="7620" marB="0" anchor="b"/>
                </a:tc>
                <a:tc>
                  <a:txBody>
                    <a:bodyPr/>
                    <a:lstStyle/>
                    <a:p>
                      <a:pPr algn="ctr" fontAlgn="b"/>
                      <a:r>
                        <a:rPr lang="en-IN" sz="1100" u="none" strike="noStrike">
                          <a:effectLst/>
                        </a:rPr>
                        <a:t>Direct Attainment 30%</a:t>
                      </a:r>
                      <a:endParaRPr lang="en-IN" sz="1100" b="0" i="0" u="none" strike="noStrike">
                        <a:solidFill>
                          <a:srgbClr val="000000"/>
                        </a:solidFill>
                        <a:effectLst/>
                        <a:latin typeface="Calibri"/>
                      </a:endParaRPr>
                    </a:p>
                  </a:txBody>
                  <a:tcPr marL="7620" marR="7620" marT="7620" marB="0" anchor="b"/>
                </a:tc>
                <a:tc>
                  <a:txBody>
                    <a:bodyPr/>
                    <a:lstStyle/>
                    <a:p>
                      <a:pPr algn="ctr" fontAlgn="b"/>
                      <a:r>
                        <a:rPr lang="en-IN" sz="1100" u="none" strike="noStrike" dirty="0">
                          <a:effectLst/>
                        </a:rPr>
                        <a:t>Overall PO Attainment</a:t>
                      </a:r>
                      <a:endParaRPr lang="en-IN" sz="11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1</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PO 1</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3</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2.75</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2.1</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0.825</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2.925</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2</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PO 2</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2.67</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2.43</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1.869</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0.729</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2.598</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3</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PO 3</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2.67</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2.5</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1.869</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0.75</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2.619</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4</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PO 4</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2.5</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2.3</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1.75</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0.69</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2.44</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5</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PO 5</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2.4</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1.4</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0.72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2.12</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6</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PO 6</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2.5</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2.3</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1.75</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0.69</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2.44</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7</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PO 7</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2.3</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1.4</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0.69</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2.09</a:t>
                      </a:r>
                      <a:endParaRPr lang="en-IN" sz="1600" b="0" i="0" u="none" strike="noStrike">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8</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PO 8</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2.33</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2.2</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1.631</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0.66</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2.291</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9</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PO 9</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2.1</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1.4</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0.63</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2.03</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10</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PO 10</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1.4</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0.66</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2.06</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a:effectLst/>
                        </a:rPr>
                        <a:t>11</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PO 11</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2.2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1.4</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0.66</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2.06</a:t>
                      </a:r>
                      <a:endParaRPr lang="en-IN" sz="1600" b="0" i="0" u="none" strike="noStrike" dirty="0">
                        <a:solidFill>
                          <a:srgbClr val="000000"/>
                        </a:solidFill>
                        <a:effectLst/>
                        <a:latin typeface="Calibri"/>
                      </a:endParaRPr>
                    </a:p>
                  </a:txBody>
                  <a:tcPr marL="7620" marR="7620" marT="7620" marB="0" anchor="b"/>
                </a:tc>
              </a:tr>
              <a:tr h="182880">
                <a:tc>
                  <a:txBody>
                    <a:bodyPr/>
                    <a:lstStyle/>
                    <a:p>
                      <a:pPr algn="ctr" fontAlgn="b"/>
                      <a:r>
                        <a:rPr lang="en-IN" sz="1600" u="none" strike="noStrike" dirty="0">
                          <a:effectLst/>
                        </a:rPr>
                        <a:t>12</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PO 12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1.5</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a:effectLst/>
                        </a:rPr>
                        <a:t>2.2</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a:effectLst/>
                        </a:rPr>
                        <a:t>1.05</a:t>
                      </a:r>
                      <a:endParaRPr lang="en-IN" sz="1600" b="0" i="0" u="none" strike="noStrike">
                        <a:solidFill>
                          <a:srgbClr val="000000"/>
                        </a:solidFill>
                        <a:effectLst/>
                        <a:latin typeface="Calibri"/>
                      </a:endParaRPr>
                    </a:p>
                  </a:txBody>
                  <a:tcPr marL="7620" marR="7620" marT="7620" marB="0" anchor="b"/>
                </a:tc>
                <a:tc>
                  <a:txBody>
                    <a:bodyPr/>
                    <a:lstStyle/>
                    <a:p>
                      <a:pPr algn="ctr" fontAlgn="b"/>
                      <a:r>
                        <a:rPr lang="en-IN" sz="1600" u="none" strike="noStrike" dirty="0">
                          <a:effectLst/>
                        </a:rPr>
                        <a:t>0.66</a:t>
                      </a:r>
                      <a:endParaRPr lang="en-IN" sz="1600" b="0" i="0" u="none" strike="noStrike" dirty="0">
                        <a:solidFill>
                          <a:srgbClr val="000000"/>
                        </a:solidFill>
                        <a:effectLst/>
                        <a:latin typeface="Calibri"/>
                      </a:endParaRPr>
                    </a:p>
                  </a:txBody>
                  <a:tcPr marL="7620" marR="7620" marT="7620" marB="0" anchor="b"/>
                </a:tc>
                <a:tc>
                  <a:txBody>
                    <a:bodyPr/>
                    <a:lstStyle/>
                    <a:p>
                      <a:pPr algn="ctr" fontAlgn="b"/>
                      <a:r>
                        <a:rPr lang="en-IN" sz="1600" u="none" strike="noStrike" dirty="0">
                          <a:effectLst/>
                        </a:rPr>
                        <a:t>1.71</a:t>
                      </a:r>
                      <a:endParaRPr lang="en-IN" sz="1600" b="0" i="0" u="none" strike="noStrike" dirty="0">
                        <a:solidFill>
                          <a:srgbClr val="000000"/>
                        </a:solidFill>
                        <a:effectLst/>
                        <a:latin typeface="Calibri"/>
                      </a:endParaRPr>
                    </a:p>
                  </a:txBody>
                  <a:tcPr marL="7620" marR="7620" marT="7620" marB="0" anchor="b"/>
                </a:tc>
              </a:tr>
            </a:tbl>
          </a:graphicData>
        </a:graphic>
      </p:graphicFrame>
      <p:graphicFrame>
        <p:nvGraphicFramePr>
          <p:cNvPr id="5" name="Chart 4"/>
          <p:cNvGraphicFramePr>
            <a:graphicFrameLocks/>
          </p:cNvGraphicFramePr>
          <p:nvPr>
            <p:extLst>
              <p:ext uri="{D42A27DB-BD31-4B8C-83A1-F6EECF244321}">
                <p14:modId xmlns="" xmlns:p14="http://schemas.microsoft.com/office/powerpoint/2010/main" val="202329905"/>
              </p:ext>
            </p:extLst>
          </p:nvPr>
        </p:nvGraphicFramePr>
        <p:xfrm>
          <a:off x="6911787" y="1698810"/>
          <a:ext cx="4993341" cy="3249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991629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IMPORTANT FEATURES OF M.Sc. APPLIED CHEMISTRY COURSE</a:t>
            </a:r>
            <a:endParaRPr lang="en-IN" dirty="0">
              <a:solidFill>
                <a:srgbClr val="FF00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510318162"/>
              </p:ext>
            </p:extLst>
          </p:nvPr>
        </p:nvGraphicFramePr>
        <p:xfrm>
          <a:off x="1608459" y="2984938"/>
          <a:ext cx="10192347" cy="2926080"/>
        </p:xfrm>
        <a:graphic>
          <a:graphicData uri="http://schemas.openxmlformats.org/drawingml/2006/table">
            <a:tbl>
              <a:tblPr firstRow="1" firstCol="1" lastRow="1" lastCol="1" bandRow="1" bandCol="1">
                <a:tableStyleId>{5C22544A-7EE6-4342-B048-85BDC9FD1C3A}</a:tableStyleId>
              </a:tblPr>
              <a:tblGrid>
                <a:gridCol w="1095959"/>
                <a:gridCol w="1696676"/>
                <a:gridCol w="922746"/>
                <a:gridCol w="975360"/>
                <a:gridCol w="789050"/>
                <a:gridCol w="1095959"/>
                <a:gridCol w="1095959"/>
                <a:gridCol w="1424679"/>
                <a:gridCol w="1095959"/>
              </a:tblGrid>
              <a:tr h="0">
                <a:tc>
                  <a:txBody>
                    <a:bodyPr/>
                    <a:lstStyle/>
                    <a:p>
                      <a:pPr marL="0" marR="0" algn="ctr">
                        <a:spcBef>
                          <a:spcPts val="0"/>
                        </a:spcBef>
                        <a:spcAft>
                          <a:spcPts val="0"/>
                        </a:spcAft>
                      </a:pPr>
                      <a:r>
                        <a:rPr lang="en-US" sz="1600" dirty="0" smtClean="0">
                          <a:effectLst/>
                          <a:latin typeface="Times New Roman"/>
                          <a:ea typeface="Times New Roman"/>
                        </a:rPr>
                        <a:t>COURSE</a:t>
                      </a:r>
                      <a:r>
                        <a:rPr lang="en-US" sz="1600" baseline="0" dirty="0" smtClean="0">
                          <a:effectLst/>
                          <a:latin typeface="Times New Roman"/>
                          <a:ea typeface="Times New Roman"/>
                        </a:rPr>
                        <a:t> CODE</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SUBJECT</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smtClean="0">
                          <a:effectLst/>
                          <a:latin typeface="Times New Roman"/>
                          <a:ea typeface="Times New Roman"/>
                        </a:rPr>
                        <a:t>MODE</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HOURS/</a:t>
                      </a:r>
                      <a:r>
                        <a:rPr lang="en-US" sz="1600" baseline="0" dirty="0" smtClean="0">
                          <a:effectLst/>
                          <a:latin typeface="Times New Roman"/>
                          <a:ea typeface="Times New Roman"/>
                        </a:rPr>
                        <a:t> WEEK</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EXTERNAL</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INTERNAL</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err="1" smtClean="0">
                          <a:effectLst/>
                          <a:latin typeface="Times New Roman"/>
                          <a:ea typeface="Times New Roman"/>
                        </a:rPr>
                        <a:t>TORAL</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HOURS/ WEEK</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CREDITS</a:t>
                      </a:r>
                      <a:endParaRPr lang="en-IN" sz="1600" dirty="0">
                        <a:effectLst/>
                        <a:latin typeface="Times New Roman"/>
                        <a:ea typeface="Times New Roman"/>
                      </a:endParaRPr>
                    </a:p>
                  </a:txBody>
                  <a:tcPr marL="68580" marR="68580" marT="0" marB="0" anchor="ctr"/>
                </a:tc>
              </a:tr>
              <a:tr h="0">
                <a:tc>
                  <a:txBody>
                    <a:bodyPr/>
                    <a:lstStyle/>
                    <a:p>
                      <a:pPr marL="0" marR="0" algn="ctr">
                        <a:spcBef>
                          <a:spcPts val="0"/>
                        </a:spcBef>
                        <a:spcAft>
                          <a:spcPts val="0"/>
                        </a:spcAft>
                      </a:pPr>
                      <a:r>
                        <a:rPr lang="en-IN" sz="1600" dirty="0">
                          <a:effectLst/>
                        </a:rPr>
                        <a:t>ACT 3.4</a:t>
                      </a:r>
                    </a:p>
                    <a:p>
                      <a:pPr marL="0" marR="0" algn="ctr">
                        <a:spcBef>
                          <a:spcPts val="0"/>
                        </a:spcBef>
                        <a:spcAft>
                          <a:spcPts val="0"/>
                        </a:spcAft>
                      </a:pPr>
                      <a:r>
                        <a:rPr lang="en-IN" sz="1600" dirty="0">
                          <a:effectLst/>
                        </a:rPr>
                        <a:t>Elective</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dirty="0" smtClean="0">
                          <a:effectLst/>
                        </a:rPr>
                        <a:t>Medicinal Chemistry</a:t>
                      </a:r>
                      <a:endParaRPr lang="en-IN" sz="1600" dirty="0">
                        <a:effectLst/>
                        <a:latin typeface="Times New Roman"/>
                        <a:ea typeface="Times New Roman"/>
                      </a:endParaRPr>
                    </a:p>
                    <a:p>
                      <a:pPr marL="0" marR="0" algn="ctr">
                        <a:spcBef>
                          <a:spcPts val="0"/>
                        </a:spcBef>
                        <a:spcAft>
                          <a:spcPts val="0"/>
                        </a:spcAft>
                      </a:pPr>
                      <a:r>
                        <a:rPr lang="en-IN" sz="1600" dirty="0">
                          <a:effectLst/>
                        </a:rPr>
                        <a:t>Energy Systems</a:t>
                      </a:r>
                      <a:endParaRPr lang="en-IN" sz="1600" dirty="0">
                        <a:effectLst/>
                        <a:latin typeface="Times New Roman"/>
                        <a:ea typeface="Times New Roman"/>
                      </a:endParaRPr>
                    </a:p>
                    <a:p>
                      <a:pPr marL="0" marR="0" algn="ctr">
                        <a:spcBef>
                          <a:spcPts val="0"/>
                        </a:spcBef>
                        <a:spcAft>
                          <a:spcPts val="0"/>
                        </a:spcAft>
                      </a:pPr>
                      <a:r>
                        <a:rPr lang="en-IN" sz="1600" dirty="0" smtClean="0">
                          <a:effectLst/>
                        </a:rPr>
                        <a:t>Surface Chemistry&amp; Catalysis</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Theory</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dirty="0">
                          <a:effectLst/>
                        </a:rPr>
                        <a:t>4/0/0</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dirty="0">
                          <a:effectLst/>
                        </a:rPr>
                        <a:t>70</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dirty="0">
                          <a:effectLst/>
                        </a:rPr>
                        <a:t>30</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a:effectLst/>
                        </a:rPr>
                        <a:t>100</a:t>
                      </a:r>
                      <a:endParaRPr lang="en-IN"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a:effectLst/>
                        </a:rPr>
                        <a:t>3 Hours</a:t>
                      </a:r>
                      <a:endParaRPr lang="en-IN"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a:effectLst/>
                        </a:rPr>
                        <a:t>4</a:t>
                      </a:r>
                      <a:endParaRPr lang="en-IN" sz="1600">
                        <a:effectLst/>
                        <a:latin typeface="Times New Roman"/>
                        <a:ea typeface="Times New Roman"/>
                      </a:endParaRPr>
                    </a:p>
                  </a:txBody>
                  <a:tcPr marL="68580" marR="68580" marT="0" marB="0" anchor="ctr"/>
                </a:tc>
              </a:tr>
              <a:tr h="0">
                <a:tc>
                  <a:txBody>
                    <a:bodyPr/>
                    <a:lstStyle/>
                    <a:p>
                      <a:pPr marL="0" marR="0" algn="ctr">
                        <a:spcBef>
                          <a:spcPts val="0"/>
                        </a:spcBef>
                        <a:spcAft>
                          <a:spcPts val="0"/>
                        </a:spcAft>
                      </a:pPr>
                      <a:r>
                        <a:rPr lang="en-IN" sz="1600" dirty="0">
                          <a:effectLst/>
                        </a:rPr>
                        <a:t>ACT 3.5</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Research Methodology</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Theory</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4/0/0</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70</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30</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100</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3 Hours</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2</a:t>
                      </a:r>
                      <a:endParaRPr lang="en-IN" sz="16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IN" sz="1600">
                          <a:effectLst/>
                        </a:rPr>
                        <a:t>ACT 3.6</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err="1">
                          <a:effectLst/>
                        </a:rPr>
                        <a:t>MOOC</a:t>
                      </a:r>
                      <a:r>
                        <a:rPr lang="en-IN" sz="1600" dirty="0">
                          <a:effectLst/>
                        </a:rPr>
                        <a:t> Course</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Theory</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0/4/0</a:t>
                      </a:r>
                    </a:p>
                    <a:p>
                      <a:pPr marL="0" marR="0" algn="ctr">
                        <a:spcBef>
                          <a:spcPts val="0"/>
                        </a:spcBef>
                        <a:spcAft>
                          <a:spcPts val="0"/>
                        </a:spcAft>
                      </a:pPr>
                      <a:r>
                        <a:rPr lang="en-IN" sz="1600" dirty="0">
                          <a:effectLst/>
                        </a:rPr>
                        <a:t>(Online)</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100</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100</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As per the course</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2</a:t>
                      </a:r>
                      <a:endParaRPr lang="en-IN" sz="1600" dirty="0">
                        <a:effectLst/>
                        <a:latin typeface="Times New Roman"/>
                        <a:ea typeface="Times New Roman"/>
                      </a:endParaRPr>
                    </a:p>
                  </a:txBody>
                  <a:tcPr marL="68580" marR="68580" marT="0" marB="0"/>
                </a:tc>
              </a:tr>
            </a:tbl>
          </a:graphicData>
        </a:graphic>
      </p:graphicFrame>
      <p:sp>
        <p:nvSpPr>
          <p:cNvPr id="5" name="Rectangle 4"/>
          <p:cNvSpPr/>
          <p:nvPr/>
        </p:nvSpPr>
        <p:spPr>
          <a:xfrm>
            <a:off x="1971040" y="1571675"/>
            <a:ext cx="9733280" cy="1077218"/>
          </a:xfrm>
          <a:prstGeom prst="rect">
            <a:avLst/>
          </a:prstGeom>
        </p:spPr>
        <p:txBody>
          <a:bodyPr wrap="square">
            <a:spAutoFit/>
          </a:bodyPr>
          <a:lstStyle/>
          <a:p>
            <a:r>
              <a:rPr lang="en-IN" sz="3200" b="1" dirty="0">
                <a:hlinkClick r:id="rId2"/>
              </a:rPr>
              <a:t>https://</a:t>
            </a:r>
            <a:r>
              <a:rPr lang="en-IN" sz="3200" b="1" dirty="0" smtClean="0">
                <a:hlinkClick r:id="rId2"/>
              </a:rPr>
              <a:t>www.andhrauniversity.edu.in/syllabus/new/APPCHEM-2021-22.pdf</a:t>
            </a:r>
            <a:endParaRPr lang="en-IN" sz="3200" b="1" dirty="0"/>
          </a:p>
        </p:txBody>
      </p:sp>
    </p:spTree>
    <p:extLst>
      <p:ext uri="{BB962C8B-B14F-4D97-AF65-F5344CB8AC3E}">
        <p14:creationId xmlns="" xmlns:p14="http://schemas.microsoft.com/office/powerpoint/2010/main" val="3620660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Table 3"/>
          <p:cNvGraphicFramePr>
            <a:graphicFrameLocks noGrp="1"/>
          </p:cNvGraphicFramePr>
          <p:nvPr>
            <p:extLst>
              <p:ext uri="{D42A27DB-BD31-4B8C-83A1-F6EECF244321}">
                <p14:modId xmlns="" xmlns:p14="http://schemas.microsoft.com/office/powerpoint/2010/main" val="3891101088"/>
              </p:ext>
            </p:extLst>
          </p:nvPr>
        </p:nvGraphicFramePr>
        <p:xfrm>
          <a:off x="1830838" y="1914793"/>
          <a:ext cx="9655511" cy="3169920"/>
        </p:xfrm>
        <a:graphic>
          <a:graphicData uri="http://schemas.openxmlformats.org/drawingml/2006/table">
            <a:tbl>
              <a:tblPr firstRow="1" firstCol="1" lastRow="1" lastCol="1" bandRow="1" bandCol="1">
                <a:tableStyleId>{5C22544A-7EE6-4342-B048-85BDC9FD1C3A}</a:tableStyleId>
              </a:tblPr>
              <a:tblGrid>
                <a:gridCol w="1043103"/>
                <a:gridCol w="1248033"/>
                <a:gridCol w="838171"/>
                <a:gridCol w="1043103"/>
                <a:gridCol w="1043103"/>
                <a:gridCol w="1043103"/>
                <a:gridCol w="1043103"/>
                <a:gridCol w="1310689"/>
                <a:gridCol w="1043103"/>
              </a:tblGrid>
              <a:tr h="0">
                <a:tc>
                  <a:txBody>
                    <a:bodyPr/>
                    <a:lstStyle/>
                    <a:p>
                      <a:pPr marL="0" marR="0" algn="ctr">
                        <a:spcBef>
                          <a:spcPts val="0"/>
                        </a:spcBef>
                        <a:spcAft>
                          <a:spcPts val="0"/>
                        </a:spcAft>
                      </a:pPr>
                      <a:r>
                        <a:rPr lang="en-US" sz="1600" dirty="0" smtClean="0">
                          <a:effectLst/>
                          <a:latin typeface="Times New Roman"/>
                          <a:ea typeface="Times New Roman"/>
                        </a:rPr>
                        <a:t>COURSE</a:t>
                      </a:r>
                      <a:r>
                        <a:rPr lang="en-US" sz="1600" baseline="0" dirty="0" smtClean="0">
                          <a:effectLst/>
                          <a:latin typeface="Times New Roman"/>
                          <a:ea typeface="Times New Roman"/>
                        </a:rPr>
                        <a:t> CODE</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SUBJECT</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smtClean="0">
                          <a:effectLst/>
                          <a:latin typeface="Times New Roman"/>
                          <a:ea typeface="Times New Roman"/>
                        </a:rPr>
                        <a:t>MODE</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HOURS/</a:t>
                      </a:r>
                      <a:r>
                        <a:rPr lang="en-US" sz="1600" baseline="0" dirty="0" smtClean="0">
                          <a:effectLst/>
                          <a:latin typeface="Times New Roman"/>
                          <a:ea typeface="Times New Roman"/>
                        </a:rPr>
                        <a:t> WEEK</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EXTERNAL</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INTERNAL</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err="1" smtClean="0">
                          <a:effectLst/>
                          <a:latin typeface="Times New Roman"/>
                          <a:ea typeface="Times New Roman"/>
                        </a:rPr>
                        <a:t>TORAL</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HOURS/ WEEK</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smtClean="0">
                          <a:effectLst/>
                          <a:latin typeface="Times New Roman"/>
                          <a:ea typeface="Times New Roman"/>
                        </a:rPr>
                        <a:t>CREDITS</a:t>
                      </a:r>
                      <a:endParaRPr lang="en-IN" sz="1600" dirty="0">
                        <a:effectLst/>
                        <a:latin typeface="Times New Roman"/>
                        <a:ea typeface="Times New Roman"/>
                      </a:endParaRPr>
                    </a:p>
                  </a:txBody>
                  <a:tcPr marL="68580" marR="68580" marT="0" marB="0" anchor="ctr"/>
                </a:tc>
              </a:tr>
              <a:tr h="0">
                <a:tc>
                  <a:txBody>
                    <a:bodyPr/>
                    <a:lstStyle/>
                    <a:p>
                      <a:pPr marL="0" marR="0" algn="ctr">
                        <a:spcBef>
                          <a:spcPts val="0"/>
                        </a:spcBef>
                        <a:spcAft>
                          <a:spcPts val="0"/>
                        </a:spcAft>
                      </a:pPr>
                      <a:r>
                        <a:rPr lang="en-IN" sz="1600" dirty="0">
                          <a:effectLst/>
                        </a:rPr>
                        <a:t>ACT 4.4</a:t>
                      </a:r>
                    </a:p>
                    <a:p>
                      <a:pPr marL="0" marR="0" algn="ctr">
                        <a:spcBef>
                          <a:spcPts val="0"/>
                        </a:spcBef>
                        <a:spcAft>
                          <a:spcPts val="0"/>
                        </a:spcAft>
                      </a:pPr>
                      <a:r>
                        <a:rPr lang="en-IN" sz="1600" dirty="0">
                          <a:effectLst/>
                        </a:rPr>
                        <a:t>Elective</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dirty="0">
                          <a:effectLst/>
                        </a:rPr>
                        <a:t>Green   Chemistry</a:t>
                      </a:r>
                      <a:endParaRPr lang="en-IN" sz="1600" dirty="0">
                        <a:effectLst/>
                        <a:latin typeface="Times New Roman"/>
                        <a:ea typeface="Times New Roman"/>
                      </a:endParaRPr>
                    </a:p>
                    <a:p>
                      <a:pPr marL="0" marR="0" algn="ctr">
                        <a:spcBef>
                          <a:spcPts val="0"/>
                        </a:spcBef>
                        <a:spcAft>
                          <a:spcPts val="0"/>
                        </a:spcAft>
                      </a:pPr>
                      <a:r>
                        <a:rPr lang="en-IN" sz="1600" dirty="0">
                          <a:effectLst/>
                        </a:rPr>
                        <a:t>Quantum Chemistry</a:t>
                      </a:r>
                      <a:endParaRPr lang="en-IN" sz="1600" dirty="0">
                        <a:effectLst/>
                        <a:latin typeface="Times New Roman"/>
                        <a:ea typeface="Times New Roman"/>
                      </a:endParaRPr>
                    </a:p>
                    <a:p>
                      <a:pPr marL="0" marR="0" algn="ctr">
                        <a:spcBef>
                          <a:spcPts val="0"/>
                        </a:spcBef>
                        <a:spcAft>
                          <a:spcPts val="0"/>
                        </a:spcAft>
                      </a:pPr>
                      <a:r>
                        <a:rPr lang="en-IN" sz="1600" dirty="0">
                          <a:effectLst/>
                        </a:rPr>
                        <a:t>Nuclear Chemistry</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Theory</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dirty="0">
                          <a:effectLst/>
                        </a:rPr>
                        <a:t>4/0/0</a:t>
                      </a:r>
                      <a:endParaRPr lang="en-IN" sz="16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a:effectLst/>
                        </a:rPr>
                        <a:t>70</a:t>
                      </a:r>
                      <a:endParaRPr lang="en-IN"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a:effectLst/>
                        </a:rPr>
                        <a:t>30</a:t>
                      </a:r>
                      <a:endParaRPr lang="en-IN"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a:effectLst/>
                        </a:rPr>
                        <a:t>100</a:t>
                      </a:r>
                      <a:endParaRPr lang="en-IN"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a:effectLst/>
                        </a:rPr>
                        <a:t>3 Hours</a:t>
                      </a:r>
                      <a:endParaRPr lang="en-IN" sz="16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600" dirty="0">
                          <a:effectLst/>
                        </a:rPr>
                        <a:t>4</a:t>
                      </a:r>
                      <a:endParaRPr lang="en-IN" sz="1600" dirty="0">
                        <a:effectLst/>
                        <a:latin typeface="Times New Roman"/>
                        <a:ea typeface="Times New Roman"/>
                      </a:endParaRPr>
                    </a:p>
                  </a:txBody>
                  <a:tcPr marL="68580" marR="68580" marT="0" marB="0" anchor="ctr"/>
                </a:tc>
              </a:tr>
              <a:tr h="0">
                <a:tc>
                  <a:txBody>
                    <a:bodyPr/>
                    <a:lstStyle/>
                    <a:p>
                      <a:pPr marL="0" marR="0" algn="ctr">
                        <a:spcBef>
                          <a:spcPts val="0"/>
                        </a:spcBef>
                        <a:spcAft>
                          <a:spcPts val="0"/>
                        </a:spcAft>
                      </a:pPr>
                      <a:r>
                        <a:rPr lang="en-IN" sz="1600">
                          <a:effectLst/>
                        </a:rPr>
                        <a:t>ACT 4.5</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Intellectual Property Rights </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Theory</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4/0/0</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70</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30</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100</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3 Hours</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2</a:t>
                      </a:r>
                      <a:endParaRPr lang="en-IN" sz="1600">
                        <a:effectLst/>
                        <a:latin typeface="Times New Roman"/>
                        <a:ea typeface="Times New Roman"/>
                      </a:endParaRPr>
                    </a:p>
                  </a:txBody>
                  <a:tcPr marL="68580" marR="68580" marT="0" marB="0"/>
                </a:tc>
              </a:tr>
              <a:tr h="0">
                <a:tc>
                  <a:txBody>
                    <a:bodyPr/>
                    <a:lstStyle/>
                    <a:p>
                      <a:pPr marL="0" marR="0" algn="ctr">
                        <a:spcBef>
                          <a:spcPts val="0"/>
                        </a:spcBef>
                        <a:spcAft>
                          <a:spcPts val="0"/>
                        </a:spcAft>
                      </a:pPr>
                      <a:r>
                        <a:rPr lang="en-IN" sz="1600">
                          <a:effectLst/>
                        </a:rPr>
                        <a:t>ACT 4.6</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MOOC Course</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Theory</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a:effectLst/>
                        </a:rPr>
                        <a:t>0/4/0</a:t>
                      </a:r>
                    </a:p>
                    <a:p>
                      <a:pPr marL="0" marR="0" algn="ctr">
                        <a:spcBef>
                          <a:spcPts val="0"/>
                        </a:spcBef>
                        <a:spcAft>
                          <a:spcPts val="0"/>
                        </a:spcAft>
                      </a:pPr>
                      <a:r>
                        <a:rPr lang="en-IN" sz="1600">
                          <a:effectLst/>
                        </a:rPr>
                        <a:t>(Online)</a:t>
                      </a:r>
                      <a:endParaRPr lang="en-IN" sz="160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100</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100</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As per the course</a:t>
                      </a:r>
                      <a:endParaRPr lang="en-IN"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IN" sz="1600" dirty="0">
                          <a:effectLst/>
                        </a:rPr>
                        <a:t>2</a:t>
                      </a:r>
                      <a:endParaRPr lang="en-IN" sz="1600" dirty="0">
                        <a:effectLst/>
                        <a:latin typeface="Times New Roman"/>
                        <a:ea typeface="Times New Roman"/>
                      </a:endParaRPr>
                    </a:p>
                  </a:txBody>
                  <a:tcPr marL="68580" marR="68580" marT="0" marB="0"/>
                </a:tc>
              </a:tr>
            </a:tbl>
          </a:graphicData>
        </a:graphic>
      </p:graphicFrame>
    </p:spTree>
    <p:extLst>
      <p:ext uri="{BB962C8B-B14F-4D97-AF65-F5344CB8AC3E}">
        <p14:creationId xmlns="" xmlns:p14="http://schemas.microsoft.com/office/powerpoint/2010/main" val="673620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09" y="86378"/>
            <a:ext cx="9997440" cy="1867927"/>
          </a:xfrm>
        </p:spPr>
        <p:txBody>
          <a:bodyPr>
            <a:normAutofit/>
          </a:bodyPr>
          <a:lstStyle/>
          <a:p>
            <a:pPr algn="ctr"/>
            <a:r>
              <a:rPr lang="en-US" sz="3200" dirty="0" smtClean="0">
                <a:solidFill>
                  <a:srgbClr val="FF0000"/>
                </a:solidFill>
              </a:rPr>
              <a:t>COURSES WITH EMPLOYABILITY SKILLS WITH SPECIAL REFERENCE TO </a:t>
            </a:r>
            <a:r>
              <a:rPr lang="en-US" sz="3200" dirty="0" err="1" smtClean="0">
                <a:solidFill>
                  <a:srgbClr val="FF0000"/>
                </a:solidFill>
              </a:rPr>
              <a:t>PHARMA</a:t>
            </a:r>
            <a:r>
              <a:rPr lang="en-US" sz="3200" dirty="0" smtClean="0">
                <a:solidFill>
                  <a:srgbClr val="FF0000"/>
                </a:solidFill>
              </a:rPr>
              <a:t> &amp; CHEMICAL INDUSTRIES</a:t>
            </a:r>
            <a:endParaRPr lang="en-IN" sz="3200" dirty="0">
              <a:solidFill>
                <a:srgbClr val="FF0000"/>
              </a:solidFill>
            </a:endParaRPr>
          </a:p>
        </p:txBody>
      </p:sp>
      <p:sp>
        <p:nvSpPr>
          <p:cNvPr id="3" name="Content Placeholder 2"/>
          <p:cNvSpPr>
            <a:spLocks noGrp="1"/>
          </p:cNvSpPr>
          <p:nvPr>
            <p:ph idx="1"/>
          </p:nvPr>
        </p:nvSpPr>
        <p:spPr>
          <a:xfrm>
            <a:off x="1905180" y="1985682"/>
            <a:ext cx="9997440" cy="4800600"/>
          </a:xfrm>
        </p:spPr>
        <p:txBody>
          <a:bodyPr>
            <a:normAutofit/>
          </a:bodyPr>
          <a:lstStyle/>
          <a:p>
            <a:r>
              <a:rPr lang="en-US" sz="2400" b="1" dirty="0" smtClean="0"/>
              <a:t>ORGANIC SYNTHESIS THEORY </a:t>
            </a:r>
          </a:p>
          <a:p>
            <a:r>
              <a:rPr lang="en-US" sz="2400" b="1" dirty="0" smtClean="0"/>
              <a:t>ORGANIC SYNTHESIS LAB</a:t>
            </a:r>
          </a:p>
          <a:p>
            <a:r>
              <a:rPr lang="en-US" sz="2400" b="1" dirty="0" smtClean="0"/>
              <a:t>ORGANIC SPECTROSCOPY</a:t>
            </a:r>
          </a:p>
          <a:p>
            <a:r>
              <a:rPr lang="en-US" sz="2400" b="1" dirty="0" smtClean="0"/>
              <a:t>QUANTITATIVE  ANALYSIS LAB</a:t>
            </a:r>
          </a:p>
          <a:p>
            <a:r>
              <a:rPr lang="en-US" sz="2400" b="1" dirty="0" smtClean="0"/>
              <a:t>ANALYTICAL CHEMISTRY</a:t>
            </a:r>
          </a:p>
          <a:p>
            <a:r>
              <a:rPr lang="en-US" sz="2400" b="1" dirty="0" smtClean="0"/>
              <a:t>FINE CHEMICALS</a:t>
            </a:r>
          </a:p>
          <a:p>
            <a:r>
              <a:rPr lang="en-US" sz="2400" b="1" dirty="0" smtClean="0"/>
              <a:t>MEDICINAL CHEMISTRY</a:t>
            </a:r>
          </a:p>
          <a:p>
            <a:r>
              <a:rPr lang="en-US" sz="2400" b="1" dirty="0" smtClean="0"/>
              <a:t>INDUSTRIES BASED ON ORGANIC RAW MATERIALS</a:t>
            </a:r>
            <a:endParaRPr lang="en-IN" sz="2400" b="1" dirty="0"/>
          </a:p>
        </p:txBody>
      </p:sp>
    </p:spTree>
    <p:extLst>
      <p:ext uri="{BB962C8B-B14F-4D97-AF65-F5344CB8AC3E}">
        <p14:creationId xmlns="" xmlns:p14="http://schemas.microsoft.com/office/powerpoint/2010/main" val="299515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5D149DE-02F0-286D-1E8A-1B2169FF428E}"/>
              </a:ext>
            </a:extLst>
          </p:cNvPr>
          <p:cNvSpPr txBox="1"/>
          <p:nvPr/>
        </p:nvSpPr>
        <p:spPr>
          <a:xfrm>
            <a:off x="1504043" y="215997"/>
            <a:ext cx="9810401" cy="584775"/>
          </a:xfrm>
          <a:prstGeom prst="rect">
            <a:avLst/>
          </a:prstGeom>
          <a:noFill/>
        </p:spPr>
        <p:txBody>
          <a:bodyPr wrap="square" rtlCol="0">
            <a:spAutoFit/>
          </a:bodyPr>
          <a:lstStyle/>
          <a:p>
            <a:r>
              <a:rPr lang="en-IN" sz="3200" b="1" dirty="0" smtClean="0">
                <a:solidFill>
                  <a:srgbClr val="FF0000"/>
                </a:solidFill>
              </a:rPr>
              <a:t>VISION AND MISSION OF THE DEPARTMENT</a:t>
            </a:r>
            <a:endParaRPr lang="en-IN" sz="3200" b="1" dirty="0">
              <a:solidFill>
                <a:srgbClr val="FF0000"/>
              </a:solidFill>
            </a:endParaRPr>
          </a:p>
        </p:txBody>
      </p:sp>
      <p:sp>
        <p:nvSpPr>
          <p:cNvPr id="3" name="TextBox 2">
            <a:extLst>
              <a:ext uri="{FF2B5EF4-FFF2-40B4-BE49-F238E27FC236}">
                <a16:creationId xmlns="" xmlns:a16="http://schemas.microsoft.com/office/drawing/2014/main" id="{D2168749-F0B7-F521-0BC8-CB185E8B3DCC}"/>
              </a:ext>
            </a:extLst>
          </p:cNvPr>
          <p:cNvSpPr txBox="1"/>
          <p:nvPr/>
        </p:nvSpPr>
        <p:spPr>
          <a:xfrm>
            <a:off x="1567105" y="1158446"/>
            <a:ext cx="9275066" cy="1384995"/>
          </a:xfrm>
          <a:prstGeom prst="rect">
            <a:avLst/>
          </a:prstGeom>
          <a:noFill/>
        </p:spPr>
        <p:txBody>
          <a:bodyPr wrap="square" rtlCol="0">
            <a:spAutoFit/>
          </a:bodyPr>
          <a:lstStyle/>
          <a:p>
            <a:r>
              <a:rPr lang="en-IN" sz="2800" b="1" dirty="0">
                <a:solidFill>
                  <a:srgbClr val="FF0000"/>
                </a:solidFill>
              </a:rPr>
              <a:t>VISION</a:t>
            </a:r>
            <a:r>
              <a:rPr lang="en-IN" sz="2800" b="1" dirty="0" smtClean="0">
                <a:solidFill>
                  <a:srgbClr val="FF0000"/>
                </a:solidFill>
              </a:rPr>
              <a:t>:</a:t>
            </a:r>
          </a:p>
          <a:p>
            <a:pPr algn="just"/>
            <a:r>
              <a:rPr lang="en-IN" sz="2800" b="1" dirty="0"/>
              <a:t>To explore and advance in Frontiers of Knowledge in Chemical Sciences for the betterment of human life</a:t>
            </a:r>
          </a:p>
        </p:txBody>
      </p:sp>
      <p:sp>
        <p:nvSpPr>
          <p:cNvPr id="4" name="TextBox 3">
            <a:extLst>
              <a:ext uri="{FF2B5EF4-FFF2-40B4-BE49-F238E27FC236}">
                <a16:creationId xmlns="" xmlns:a16="http://schemas.microsoft.com/office/drawing/2014/main" id="{AF225993-7A8E-DF0A-E5EE-57486FC096C1}"/>
              </a:ext>
            </a:extLst>
          </p:cNvPr>
          <p:cNvSpPr txBox="1"/>
          <p:nvPr/>
        </p:nvSpPr>
        <p:spPr>
          <a:xfrm>
            <a:off x="1406447" y="3222667"/>
            <a:ext cx="9435724" cy="2246769"/>
          </a:xfrm>
          <a:prstGeom prst="rect">
            <a:avLst/>
          </a:prstGeom>
          <a:noFill/>
        </p:spPr>
        <p:txBody>
          <a:bodyPr wrap="square" rtlCol="0">
            <a:spAutoFit/>
          </a:bodyPr>
          <a:lstStyle/>
          <a:p>
            <a:r>
              <a:rPr lang="en-IN" sz="2800" b="1" dirty="0">
                <a:solidFill>
                  <a:srgbClr val="FF0000"/>
                </a:solidFill>
              </a:rPr>
              <a:t>MISSION</a:t>
            </a:r>
            <a:r>
              <a:rPr lang="en-IN" sz="2800" b="1" dirty="0" smtClean="0">
                <a:solidFill>
                  <a:srgbClr val="FF0000"/>
                </a:solidFill>
              </a:rPr>
              <a:t>:</a:t>
            </a:r>
          </a:p>
          <a:p>
            <a:pPr algn="just"/>
            <a:r>
              <a:rPr lang="en-IN" sz="2800" b="1" dirty="0"/>
              <a:t>To develop and apply the knowledge in  chemical sciences, materials, environmental sciences, medicines and energy through teaching, research, innovation, collaboration and excellence</a:t>
            </a:r>
          </a:p>
        </p:txBody>
      </p:sp>
    </p:spTree>
    <p:extLst>
      <p:ext uri="{BB962C8B-B14F-4D97-AF65-F5344CB8AC3E}">
        <p14:creationId xmlns="" xmlns:p14="http://schemas.microsoft.com/office/powerpoint/2010/main" val="2632703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COURSES WITH VALUE ADDED </a:t>
            </a:r>
            <a:r>
              <a:rPr lang="en-US" dirty="0" err="1" smtClean="0">
                <a:solidFill>
                  <a:srgbClr val="FF0000"/>
                </a:solidFill>
              </a:rPr>
              <a:t>PROGRAMMES</a:t>
            </a:r>
            <a:endParaRPr lang="en-IN" dirty="0">
              <a:solidFill>
                <a:srgbClr val="FF0000"/>
              </a:solidFill>
            </a:endParaRPr>
          </a:p>
        </p:txBody>
      </p:sp>
      <p:sp>
        <p:nvSpPr>
          <p:cNvPr id="3" name="Content Placeholder 2"/>
          <p:cNvSpPr>
            <a:spLocks noGrp="1"/>
          </p:cNvSpPr>
          <p:nvPr>
            <p:ph idx="1"/>
          </p:nvPr>
        </p:nvSpPr>
        <p:spPr>
          <a:xfrm>
            <a:off x="1914144" y="2246560"/>
            <a:ext cx="9997440" cy="4800600"/>
          </a:xfrm>
        </p:spPr>
        <p:txBody>
          <a:bodyPr/>
          <a:lstStyle/>
          <a:p>
            <a:r>
              <a:rPr lang="en-US" sz="2800" b="1" dirty="0" smtClean="0"/>
              <a:t>ENVIRONMENTAL CHEMISTRY</a:t>
            </a:r>
          </a:p>
          <a:p>
            <a:r>
              <a:rPr lang="en-US" sz="2800" b="1" dirty="0" smtClean="0"/>
              <a:t>INTELLECTUAL PROPERTY RIGHTS</a:t>
            </a:r>
          </a:p>
          <a:p>
            <a:r>
              <a:rPr lang="en-US" sz="2800" b="1" dirty="0" smtClean="0"/>
              <a:t>RESEARCH METHODOLOGY</a:t>
            </a:r>
          </a:p>
          <a:p>
            <a:endParaRPr lang="en-IN" b="1" dirty="0"/>
          </a:p>
        </p:txBody>
      </p:sp>
    </p:spTree>
    <p:extLst>
      <p:ext uri="{BB962C8B-B14F-4D97-AF65-F5344CB8AC3E}">
        <p14:creationId xmlns="" xmlns:p14="http://schemas.microsoft.com/office/powerpoint/2010/main" val="2224799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PROJECT WORKS FOR STUDENTS@</a:t>
            </a:r>
            <a:endParaRPr lang="en-IN" dirty="0">
              <a:solidFill>
                <a:srgbClr val="FF0000"/>
              </a:solidFill>
            </a:endParaRPr>
          </a:p>
        </p:txBody>
      </p:sp>
      <p:sp>
        <p:nvSpPr>
          <p:cNvPr id="3" name="Content Placeholder 2"/>
          <p:cNvSpPr>
            <a:spLocks noGrp="1"/>
          </p:cNvSpPr>
          <p:nvPr>
            <p:ph idx="1"/>
          </p:nvPr>
        </p:nvSpPr>
        <p:spPr/>
        <p:txBody>
          <a:bodyPr/>
          <a:lstStyle/>
          <a:p>
            <a:r>
              <a:rPr lang="en-US" b="1" dirty="0" err="1" smtClean="0"/>
              <a:t>RINL</a:t>
            </a:r>
            <a:r>
              <a:rPr lang="en-US" b="1" dirty="0" smtClean="0"/>
              <a:t>, </a:t>
            </a:r>
            <a:r>
              <a:rPr lang="en-US" b="1" dirty="0" err="1" smtClean="0"/>
              <a:t>VIZAG</a:t>
            </a:r>
            <a:r>
              <a:rPr lang="en-US" b="1" dirty="0" smtClean="0"/>
              <a:t> STEEL PLANT</a:t>
            </a:r>
          </a:p>
          <a:p>
            <a:r>
              <a:rPr lang="en-US" b="1" dirty="0" smtClean="0"/>
              <a:t>DR. REDDY’S LABS</a:t>
            </a:r>
          </a:p>
          <a:p>
            <a:r>
              <a:rPr lang="en-US" b="1" dirty="0" smtClean="0"/>
              <a:t>APL </a:t>
            </a:r>
            <a:r>
              <a:rPr lang="en-US" b="1" dirty="0" err="1" smtClean="0"/>
              <a:t>PHARMA</a:t>
            </a:r>
            <a:endParaRPr lang="en-US" b="1" dirty="0" smtClean="0"/>
          </a:p>
          <a:p>
            <a:r>
              <a:rPr lang="en-US" b="1" dirty="0" err="1" smtClean="0"/>
              <a:t>LAURUS</a:t>
            </a:r>
            <a:r>
              <a:rPr lang="en-US" b="1" dirty="0" smtClean="0"/>
              <a:t> LABS</a:t>
            </a:r>
          </a:p>
          <a:p>
            <a:endParaRPr lang="en-US" b="1" dirty="0" smtClean="0"/>
          </a:p>
          <a:p>
            <a:endParaRPr lang="en-IN" b="1" dirty="0"/>
          </a:p>
        </p:txBody>
      </p:sp>
    </p:spTree>
    <p:extLst>
      <p:ext uri="{BB962C8B-B14F-4D97-AF65-F5344CB8AC3E}">
        <p14:creationId xmlns="" xmlns:p14="http://schemas.microsoft.com/office/powerpoint/2010/main" val="2155429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DETAILS</a:t>
            </a:r>
            <a:endParaRPr lang="en-IN" dirty="0"/>
          </a:p>
        </p:txBody>
      </p:sp>
      <p:graphicFrame>
        <p:nvGraphicFramePr>
          <p:cNvPr id="4" name="Chart 3"/>
          <p:cNvGraphicFramePr>
            <a:graphicFrameLocks/>
          </p:cNvGraphicFramePr>
          <p:nvPr>
            <p:extLst>
              <p:ext uri="{D42A27DB-BD31-4B8C-83A1-F6EECF244321}">
                <p14:modId xmlns="" xmlns:p14="http://schemas.microsoft.com/office/powerpoint/2010/main" val="1323184306"/>
              </p:ext>
            </p:extLst>
          </p:nvPr>
        </p:nvGraphicFramePr>
        <p:xfrm>
          <a:off x="1869440" y="1503680"/>
          <a:ext cx="979424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256161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FEED BACK ANALYSIS </a:t>
            </a:r>
            <a:endParaRPr lang="en-IN" dirty="0">
              <a:solidFill>
                <a:srgbClr val="FF0000"/>
              </a:solidFill>
            </a:endParaRPr>
          </a:p>
        </p:txBody>
      </p:sp>
      <p:graphicFrame>
        <p:nvGraphicFramePr>
          <p:cNvPr id="4" name="Chart 3"/>
          <p:cNvGraphicFramePr>
            <a:graphicFrameLocks/>
          </p:cNvGraphicFramePr>
          <p:nvPr>
            <p:extLst>
              <p:ext uri="{D42A27DB-BD31-4B8C-83A1-F6EECF244321}">
                <p14:modId xmlns="" xmlns:p14="http://schemas.microsoft.com/office/powerpoint/2010/main" val="3630436848"/>
              </p:ext>
            </p:extLst>
          </p:nvPr>
        </p:nvGraphicFramePr>
        <p:xfrm>
          <a:off x="1730187" y="1349189"/>
          <a:ext cx="9914965" cy="49888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255669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024" y="132398"/>
            <a:ext cx="9997440" cy="873442"/>
          </a:xfrm>
        </p:spPr>
        <p:txBody>
          <a:bodyPr/>
          <a:lstStyle/>
          <a:p>
            <a:r>
              <a:rPr lang="en-US" dirty="0" smtClean="0">
                <a:solidFill>
                  <a:srgbClr val="FF0000"/>
                </a:solidFill>
              </a:rPr>
              <a:t>FACULTY PROFILE</a:t>
            </a:r>
            <a:endParaRPr lang="en-IN" dirty="0">
              <a:solidFill>
                <a:srgbClr val="FF00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3240011254"/>
              </p:ext>
            </p:extLst>
          </p:nvPr>
        </p:nvGraphicFramePr>
        <p:xfrm>
          <a:off x="1532964" y="1047932"/>
          <a:ext cx="10537118" cy="5483753"/>
        </p:xfrm>
        <a:graphic>
          <a:graphicData uri="http://schemas.openxmlformats.org/drawingml/2006/table">
            <a:tbl>
              <a:tblPr firstRow="1" firstCol="1" lastRow="1" lastCol="1" bandRow="1" bandCol="1">
                <a:tableStyleId>{5C22544A-7EE6-4342-B048-85BDC9FD1C3A}</a:tableStyleId>
              </a:tblPr>
              <a:tblGrid>
                <a:gridCol w="350471"/>
                <a:gridCol w="3154729"/>
                <a:gridCol w="3049195"/>
                <a:gridCol w="1352475"/>
                <a:gridCol w="1530995"/>
                <a:gridCol w="1099253"/>
              </a:tblGrid>
              <a:tr h="630058">
                <a:tc>
                  <a:txBody>
                    <a:bodyPr/>
                    <a:lstStyle/>
                    <a:p>
                      <a:pPr marL="0" marR="0" algn="ctr">
                        <a:spcBef>
                          <a:spcPts val="0"/>
                        </a:spcBef>
                        <a:spcAft>
                          <a:spcPts val="0"/>
                        </a:spcAft>
                      </a:pPr>
                      <a:r>
                        <a:rPr lang="en-US" sz="1800" b="1" dirty="0">
                          <a:effectLst/>
                        </a:rPr>
                        <a:t>S. No</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a:effectLst/>
                        </a:rPr>
                        <a:t>Name of Faculty Member</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a:effectLst/>
                        </a:rPr>
                        <a:t>Designation</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smtClean="0">
                          <a:effectLst/>
                        </a:rPr>
                        <a:t>Experience</a:t>
                      </a:r>
                      <a:endParaRPr lang="en-IN" sz="1800" b="1" dirty="0">
                        <a:effectLst/>
                      </a:endParaRPr>
                    </a:p>
                    <a:p>
                      <a:pPr marL="0" marR="0" algn="ctr">
                        <a:spcBef>
                          <a:spcPts val="0"/>
                        </a:spcBef>
                        <a:spcAft>
                          <a:spcPts val="0"/>
                        </a:spcAft>
                      </a:pPr>
                      <a:r>
                        <a:rPr lang="en-US" sz="1800" b="1" dirty="0">
                          <a:effectLst/>
                        </a:rPr>
                        <a:t>Yrs.</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a:effectLst/>
                        </a:rPr>
                        <a:t>Highest Qualification</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a:effectLst/>
                        </a:rPr>
                        <a:t>i10­– index</a:t>
                      </a:r>
                      <a:endParaRPr lang="en-IN" sz="1800" b="1">
                        <a:effectLst/>
                        <a:latin typeface="Times New Roman"/>
                        <a:ea typeface="Times New Roman"/>
                        <a:cs typeface="Mangal"/>
                      </a:endParaRPr>
                    </a:p>
                  </a:txBody>
                  <a:tcPr marL="68580" marR="68580" marT="0" marB="0"/>
                </a:tc>
              </a:tr>
              <a:tr h="503735">
                <a:tc>
                  <a:txBody>
                    <a:bodyPr/>
                    <a:lstStyle/>
                    <a:p>
                      <a:pPr marL="0" marR="0" algn="ctr">
                        <a:lnSpc>
                          <a:spcPct val="150000"/>
                        </a:lnSpc>
                        <a:spcBef>
                          <a:spcPts val="0"/>
                        </a:spcBef>
                        <a:spcAft>
                          <a:spcPts val="0"/>
                        </a:spcAft>
                      </a:pPr>
                      <a:r>
                        <a:rPr lang="en-US" sz="1800" b="1" dirty="0">
                          <a:effectLst/>
                        </a:rPr>
                        <a:t>1</a:t>
                      </a: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800" b="1" dirty="0">
                          <a:effectLst/>
                        </a:rPr>
                        <a:t>Prof. B. </a:t>
                      </a:r>
                      <a:r>
                        <a:rPr lang="en-US" sz="1800" b="1" dirty="0" err="1" smtClean="0">
                          <a:effectLst/>
                        </a:rPr>
                        <a:t>Venkateswara</a:t>
                      </a:r>
                      <a:r>
                        <a:rPr lang="en-US" sz="1800" b="1" dirty="0" smtClean="0">
                          <a:effectLst/>
                        </a:rPr>
                        <a:t> </a:t>
                      </a:r>
                      <a:r>
                        <a:rPr lang="en-US" sz="1800" b="1" dirty="0" err="1" smtClean="0">
                          <a:effectLst/>
                        </a:rPr>
                        <a:t>Rao</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a:effectLst/>
                        </a:rPr>
                        <a:t>Professor</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smtClean="0">
                          <a:effectLst/>
                        </a:rPr>
                        <a:t>38</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err="1">
                          <a:effectLst/>
                        </a:rPr>
                        <a:t>Ph.D</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a:effectLst/>
                        </a:rPr>
                        <a:t>13</a:t>
                      </a:r>
                      <a:endParaRPr lang="en-IN" sz="1800" b="1" dirty="0">
                        <a:effectLst/>
                        <a:latin typeface="Times New Roman"/>
                        <a:ea typeface="Times New Roman"/>
                        <a:cs typeface="Mangal"/>
                      </a:endParaRPr>
                    </a:p>
                  </a:txBody>
                  <a:tcPr marL="68580" marR="68580" marT="0" marB="0" anchor="ctr"/>
                </a:tc>
              </a:tr>
              <a:tr h="423685">
                <a:tc>
                  <a:txBody>
                    <a:bodyPr/>
                    <a:lstStyle/>
                    <a:p>
                      <a:pPr marL="0" marR="0" algn="ctr">
                        <a:lnSpc>
                          <a:spcPct val="150000"/>
                        </a:lnSpc>
                        <a:spcBef>
                          <a:spcPts val="0"/>
                        </a:spcBef>
                        <a:spcAft>
                          <a:spcPts val="0"/>
                        </a:spcAft>
                      </a:pPr>
                      <a:r>
                        <a:rPr lang="en-US" sz="1800" b="1" dirty="0">
                          <a:effectLst/>
                        </a:rPr>
                        <a:t>2</a:t>
                      </a: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kumimoji="0" lang="en-US" sz="1800" b="1" kern="1200" dirty="0" smtClean="0">
                          <a:solidFill>
                            <a:schemeClr val="dk1"/>
                          </a:solidFill>
                          <a:effectLst/>
                          <a:latin typeface="+mn-lt"/>
                          <a:ea typeface="+mn-ea"/>
                          <a:cs typeface="+mn-cs"/>
                        </a:rPr>
                        <a:t>Prof. K. Raghu </a:t>
                      </a:r>
                      <a:r>
                        <a:rPr kumimoji="0" lang="en-US" sz="1800" b="1" kern="1200" dirty="0" err="1" smtClean="0">
                          <a:solidFill>
                            <a:schemeClr val="dk1"/>
                          </a:solidFill>
                          <a:effectLst/>
                          <a:latin typeface="+mn-lt"/>
                          <a:ea typeface="+mn-ea"/>
                          <a:cs typeface="+mn-cs"/>
                        </a:rPr>
                        <a:t>Babu</a:t>
                      </a:r>
                      <a:r>
                        <a:rPr kumimoji="0" lang="en-US" sz="1800" b="1" kern="1200" dirty="0" smtClean="0">
                          <a:solidFill>
                            <a:schemeClr val="dk1"/>
                          </a:solidFill>
                          <a:effectLst/>
                          <a:latin typeface="+mn-lt"/>
                          <a:ea typeface="+mn-ea"/>
                          <a:cs typeface="+mn-cs"/>
                        </a:rPr>
                        <a:t> (Late)</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Professor</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32</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effectLst/>
                        </a:rPr>
                        <a:t>Ph.D</a:t>
                      </a:r>
                      <a:endParaRPr lang="en-IN" sz="1800" b="1" dirty="0" smtClean="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smtClean="0">
                          <a:effectLst/>
                          <a:latin typeface="Times New Roman"/>
                          <a:ea typeface="Times New Roman"/>
                          <a:cs typeface="Mangal"/>
                        </a:rPr>
                        <a:t>10</a:t>
                      </a:r>
                      <a:endParaRPr lang="en-IN" sz="1800" b="1" dirty="0">
                        <a:effectLst/>
                        <a:latin typeface="Times New Roman"/>
                        <a:ea typeface="Times New Roman"/>
                        <a:cs typeface="Mangal"/>
                      </a:endParaRPr>
                    </a:p>
                  </a:txBody>
                  <a:tcPr marL="68580" marR="68580" marT="0" marB="0" anchor="ctr"/>
                </a:tc>
              </a:tr>
              <a:tr h="423685">
                <a:tc>
                  <a:txBody>
                    <a:bodyPr/>
                    <a:lstStyle/>
                    <a:p>
                      <a:pPr marL="0" marR="0" algn="ctr">
                        <a:lnSpc>
                          <a:spcPct val="150000"/>
                        </a:lnSpc>
                        <a:spcBef>
                          <a:spcPts val="0"/>
                        </a:spcBef>
                        <a:spcAft>
                          <a:spcPts val="0"/>
                        </a:spcAft>
                      </a:pPr>
                      <a:r>
                        <a:rPr lang="en-US" sz="1800" b="1" dirty="0">
                          <a:effectLst/>
                        </a:rPr>
                        <a:t>3</a:t>
                      </a: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800" b="1" dirty="0" smtClean="0">
                          <a:effectLst/>
                        </a:rPr>
                        <a:t>Prof </a:t>
                      </a:r>
                      <a:r>
                        <a:rPr lang="en-US" sz="1800" b="1" dirty="0">
                          <a:effectLst/>
                        </a:rPr>
                        <a:t>S. Paul Douglas</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smtClean="0">
                          <a:effectLst/>
                        </a:rPr>
                        <a:t>Professor</a:t>
                      </a:r>
                      <a:endParaRPr lang="en-IN" sz="1800" b="1" dirty="0">
                        <a:effectLst/>
                        <a:latin typeface="Calibri"/>
                        <a:ea typeface="Calibri"/>
                        <a:cs typeface="Times New Roman"/>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32</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800" b="1">
                          <a:effectLst/>
                        </a:rPr>
                        <a:t>Ph.D</a:t>
                      </a:r>
                      <a:endParaRPr lang="en-IN" sz="1800" b="1">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a:effectLst/>
                        </a:rPr>
                        <a:t>11</a:t>
                      </a:r>
                      <a:endParaRPr lang="en-IN" sz="1800" b="1" dirty="0">
                        <a:effectLst/>
                        <a:latin typeface="Times New Roman"/>
                        <a:ea typeface="Times New Roman"/>
                        <a:cs typeface="Mangal"/>
                      </a:endParaRPr>
                    </a:p>
                  </a:txBody>
                  <a:tcPr marL="68580" marR="68580" marT="0" marB="0" anchor="ctr"/>
                </a:tc>
              </a:tr>
              <a:tr h="585624">
                <a:tc>
                  <a:txBody>
                    <a:bodyPr/>
                    <a:lstStyle/>
                    <a:p>
                      <a:pPr marL="0" marR="0" algn="ctr">
                        <a:lnSpc>
                          <a:spcPct val="150000"/>
                        </a:lnSpc>
                        <a:spcBef>
                          <a:spcPts val="0"/>
                        </a:spcBef>
                        <a:spcAft>
                          <a:spcPts val="0"/>
                        </a:spcAft>
                      </a:pPr>
                      <a:r>
                        <a:rPr lang="en-US" sz="1800" b="1" dirty="0">
                          <a:effectLst/>
                        </a:rPr>
                        <a:t>4</a:t>
                      </a: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800" b="1" dirty="0" smtClean="0">
                          <a:effectLst/>
                        </a:rPr>
                        <a:t>Prof </a:t>
                      </a:r>
                      <a:r>
                        <a:rPr lang="en-US" sz="1800" b="1" dirty="0">
                          <a:effectLst/>
                        </a:rPr>
                        <a:t>N. Annapurna</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smtClean="0">
                          <a:effectLst/>
                        </a:rPr>
                        <a:t>Professor</a:t>
                      </a:r>
                      <a:endParaRPr lang="en-IN" sz="1800" b="1" dirty="0">
                        <a:effectLst/>
                        <a:latin typeface="Calibri"/>
                        <a:ea typeface="Calibri"/>
                        <a:cs typeface="Times New Roman"/>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22</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800" b="1" dirty="0" err="1">
                          <a:effectLst/>
                        </a:rPr>
                        <a:t>Ph.D</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smtClean="0">
                          <a:effectLst/>
                          <a:latin typeface="+mn-lt"/>
                          <a:ea typeface="+mn-ea"/>
                          <a:cs typeface="+mn-cs"/>
                        </a:rPr>
                        <a:t>14</a:t>
                      </a:r>
                      <a:endParaRPr lang="en-IN" sz="1800" b="1" dirty="0">
                        <a:effectLst/>
                        <a:latin typeface="Times New Roman"/>
                        <a:ea typeface="Times New Roman"/>
                        <a:cs typeface="Mangal"/>
                      </a:endParaRPr>
                    </a:p>
                  </a:txBody>
                  <a:tcPr marL="68580" marR="68580" marT="0" marB="0" anchor="ctr"/>
                </a:tc>
              </a:tr>
              <a:tr h="450304">
                <a:tc>
                  <a:txBody>
                    <a:bodyPr/>
                    <a:lstStyle/>
                    <a:p>
                      <a:pPr marL="0" marR="0" algn="ctr">
                        <a:lnSpc>
                          <a:spcPct val="150000"/>
                        </a:lnSpc>
                        <a:spcBef>
                          <a:spcPts val="0"/>
                        </a:spcBef>
                        <a:spcAft>
                          <a:spcPts val="0"/>
                        </a:spcAft>
                      </a:pPr>
                      <a:r>
                        <a:rPr lang="en-US" sz="1800" b="1" dirty="0">
                          <a:effectLst/>
                        </a:rPr>
                        <a:t>5</a:t>
                      </a:r>
                      <a:endParaRPr lang="en-IN" sz="1800" b="1" dirty="0">
                        <a:effectLst/>
                        <a:latin typeface="Calibri"/>
                        <a:ea typeface="Calibri"/>
                        <a:cs typeface="Times New Roman"/>
                      </a:endParaRPr>
                    </a:p>
                  </a:txBody>
                  <a:tcPr marL="68580" marR="68580" marT="0" marB="0"/>
                </a:tc>
                <a:tc>
                  <a:txBody>
                    <a:bodyPr/>
                    <a:lstStyle/>
                    <a:p>
                      <a:r>
                        <a:rPr lang="en-US" sz="1800" b="1" kern="1200" dirty="0" smtClean="0">
                          <a:solidFill>
                            <a:schemeClr val="dk1"/>
                          </a:solidFill>
                          <a:effectLst/>
                          <a:latin typeface="+mn-lt"/>
                          <a:ea typeface="+mn-ea"/>
                          <a:cs typeface="+mn-cs"/>
                        </a:rPr>
                        <a:t>Prof. K. Ramakrishna</a:t>
                      </a:r>
                      <a:endParaRPr lang="en-IN" sz="1800" b="1" kern="1200" dirty="0">
                        <a:solidFill>
                          <a:schemeClr val="dk1"/>
                        </a:solidFill>
                        <a:effectLst/>
                        <a:latin typeface="+mn-lt"/>
                        <a:ea typeface="+mn-ea"/>
                        <a:cs typeface="+mn-cs"/>
                      </a:endParaRPr>
                    </a:p>
                  </a:txBody>
                  <a:tcPr marL="68580" marR="68580" marT="0" marB="0"/>
                </a:tc>
                <a:tc>
                  <a:txBody>
                    <a:bodyPr/>
                    <a:lstStyle/>
                    <a:p>
                      <a:pPr algn="ctr"/>
                      <a:r>
                        <a:rPr lang="en-US" sz="1800" b="1" dirty="0" smtClean="0"/>
                        <a:t>Professor</a:t>
                      </a:r>
                      <a:r>
                        <a:rPr lang="en-US" sz="1800" b="1" baseline="0" dirty="0" smtClean="0"/>
                        <a:t> (A)</a:t>
                      </a:r>
                      <a:endParaRPr lang="en-IN" sz="1800" b="1" dirty="0"/>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35</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err="1" smtClean="0">
                          <a:effectLst/>
                        </a:rPr>
                        <a:t>Ph.D</a:t>
                      </a:r>
                      <a:endParaRPr lang="en-IN" sz="1800" b="1" dirty="0" smtClean="0">
                        <a:effectLst/>
                        <a:latin typeface="Times New Roman"/>
                        <a:ea typeface="Times New Roman"/>
                        <a:cs typeface="Mangal"/>
                      </a:endParaRPr>
                    </a:p>
                  </a:txBody>
                  <a:tcPr marL="68580" marR="68580" marT="0" marB="0"/>
                </a:tc>
                <a:tc>
                  <a:txBody>
                    <a:bodyPr/>
                    <a:lstStyle/>
                    <a:p>
                      <a:pPr algn="ctr"/>
                      <a:r>
                        <a:rPr lang="en-US" sz="1800" b="1" dirty="0" smtClean="0"/>
                        <a:t>19</a:t>
                      </a:r>
                      <a:endParaRPr lang="en-IN" sz="1800" b="1" dirty="0"/>
                    </a:p>
                  </a:txBody>
                  <a:tcPr marL="68580" marR="68580" marT="0" marB="0" anchor="ctr"/>
                </a:tc>
              </a:tr>
              <a:tr h="450304">
                <a:tc>
                  <a:txBody>
                    <a:bodyPr/>
                    <a:lstStyle/>
                    <a:p>
                      <a:pPr marL="0" marR="0" algn="ctr">
                        <a:lnSpc>
                          <a:spcPct val="150000"/>
                        </a:lnSpc>
                        <a:spcBef>
                          <a:spcPts val="0"/>
                        </a:spcBef>
                        <a:spcAft>
                          <a:spcPts val="0"/>
                        </a:spcAft>
                      </a:pPr>
                      <a:r>
                        <a:rPr lang="en-US" sz="1800" b="1" dirty="0">
                          <a:effectLst/>
                        </a:rPr>
                        <a:t>6</a:t>
                      </a: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800" b="1" dirty="0">
                          <a:effectLst/>
                        </a:rPr>
                        <a:t>Dr. G. </a:t>
                      </a:r>
                      <a:r>
                        <a:rPr lang="en-US" sz="1800" b="1" dirty="0" err="1" smtClean="0">
                          <a:effectLst/>
                        </a:rPr>
                        <a:t>Hima</a:t>
                      </a:r>
                      <a:r>
                        <a:rPr lang="en-US" sz="1800" b="1" dirty="0" smtClean="0">
                          <a:effectLst/>
                        </a:rPr>
                        <a:t> </a:t>
                      </a:r>
                      <a:r>
                        <a:rPr lang="en-US" sz="1800" b="1" dirty="0" err="1" smtClean="0">
                          <a:effectLst/>
                        </a:rPr>
                        <a:t>Bindu</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a:effectLst/>
                        </a:rPr>
                        <a:t>Associate Professor</a:t>
                      </a:r>
                      <a:endParaRPr lang="en-IN" sz="1800" b="1" dirty="0">
                        <a:effectLst/>
                        <a:latin typeface="Calibri"/>
                        <a:ea typeface="Calibri"/>
                        <a:cs typeface="Times New Roman"/>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24</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800" b="1">
                          <a:effectLst/>
                        </a:rPr>
                        <a:t>Ph.D</a:t>
                      </a:r>
                      <a:endParaRPr lang="en-IN" sz="1800" b="1">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a:effectLst/>
                        </a:rPr>
                        <a:t>7</a:t>
                      </a:r>
                      <a:endParaRPr lang="en-IN" sz="1800" b="1" dirty="0">
                        <a:effectLst/>
                        <a:latin typeface="Times New Roman"/>
                        <a:ea typeface="Times New Roman"/>
                        <a:cs typeface="Mangal"/>
                      </a:endParaRPr>
                    </a:p>
                  </a:txBody>
                  <a:tcPr marL="68580" marR="68580" marT="0" marB="0" anchor="ctr"/>
                </a:tc>
              </a:tr>
              <a:tr h="450304">
                <a:tc>
                  <a:txBody>
                    <a:bodyPr/>
                    <a:lstStyle/>
                    <a:p>
                      <a:pPr marL="0" marR="0" algn="ctr">
                        <a:lnSpc>
                          <a:spcPct val="150000"/>
                        </a:lnSpc>
                        <a:spcBef>
                          <a:spcPts val="0"/>
                        </a:spcBef>
                        <a:spcAft>
                          <a:spcPts val="0"/>
                        </a:spcAft>
                      </a:pPr>
                      <a:r>
                        <a:rPr lang="en-US" sz="1800" b="1" dirty="0" smtClean="0">
                          <a:effectLst/>
                          <a:latin typeface="+mn-lt"/>
                          <a:ea typeface="+mn-ea"/>
                          <a:cs typeface="+mn-cs"/>
                        </a:rPr>
                        <a:t>7</a:t>
                      </a: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800" b="1" dirty="0">
                          <a:effectLst/>
                        </a:rPr>
                        <a:t>Dr. B. </a:t>
                      </a:r>
                      <a:r>
                        <a:rPr lang="en-US" sz="1800" b="1" dirty="0" smtClean="0">
                          <a:effectLst/>
                        </a:rPr>
                        <a:t>Kishore </a:t>
                      </a:r>
                      <a:r>
                        <a:rPr lang="en-US" sz="1800" b="1" dirty="0" err="1" smtClean="0">
                          <a:effectLst/>
                        </a:rPr>
                        <a:t>Babu</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a:effectLst/>
                        </a:rPr>
                        <a:t>Associate Professor</a:t>
                      </a:r>
                      <a:endParaRPr lang="en-IN" sz="1800" b="1" dirty="0">
                        <a:effectLst/>
                        <a:latin typeface="Calibri"/>
                        <a:ea typeface="Calibri"/>
                        <a:cs typeface="Times New Roman"/>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18</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800" b="1">
                          <a:effectLst/>
                        </a:rPr>
                        <a:t>Ph.D</a:t>
                      </a:r>
                      <a:endParaRPr lang="en-IN" sz="1800" b="1">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a:effectLst/>
                        </a:rPr>
                        <a:t>13</a:t>
                      </a:r>
                      <a:endParaRPr lang="en-IN" sz="1800" b="1" dirty="0">
                        <a:effectLst/>
                        <a:latin typeface="Times New Roman"/>
                        <a:ea typeface="Times New Roman"/>
                        <a:cs typeface="Mangal"/>
                      </a:endParaRPr>
                    </a:p>
                  </a:txBody>
                  <a:tcPr marL="68580" marR="68580" marT="0" marB="0" anchor="ctr"/>
                </a:tc>
              </a:tr>
              <a:tr h="450304">
                <a:tc>
                  <a:txBody>
                    <a:bodyPr/>
                    <a:lstStyle/>
                    <a:p>
                      <a:pPr marL="0" marR="0" algn="ctr">
                        <a:lnSpc>
                          <a:spcPct val="150000"/>
                        </a:lnSpc>
                        <a:spcBef>
                          <a:spcPts val="0"/>
                        </a:spcBef>
                        <a:spcAft>
                          <a:spcPts val="0"/>
                        </a:spcAft>
                      </a:pPr>
                      <a:r>
                        <a:rPr lang="en-US" sz="1800" b="1" dirty="0" smtClean="0">
                          <a:effectLst/>
                          <a:latin typeface="Calibri"/>
                          <a:ea typeface="Calibri"/>
                          <a:cs typeface="Times New Roman"/>
                        </a:rPr>
                        <a:t>8</a:t>
                      </a: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r>
                        <a:rPr lang="en-US" sz="1800" b="1" dirty="0">
                          <a:effectLst/>
                        </a:rPr>
                        <a:t>Dr. M. Padma </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a:effectLst/>
                        </a:rPr>
                        <a:t>Associate Professor</a:t>
                      </a:r>
                      <a:endParaRPr lang="en-IN" sz="1800" b="1" dirty="0">
                        <a:effectLst/>
                        <a:latin typeface="Calibri"/>
                        <a:ea typeface="Calibri"/>
                        <a:cs typeface="Times New Roman"/>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25</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800" b="1" dirty="0" err="1">
                          <a:effectLst/>
                        </a:rPr>
                        <a:t>Ph.D</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a:effectLst/>
                        </a:rPr>
                        <a:t>7</a:t>
                      </a:r>
                      <a:endParaRPr lang="en-IN" sz="1800" b="1" dirty="0">
                        <a:effectLst/>
                        <a:latin typeface="Times New Roman"/>
                        <a:ea typeface="Times New Roman"/>
                        <a:cs typeface="Mangal"/>
                      </a:endParaRPr>
                    </a:p>
                  </a:txBody>
                  <a:tcPr marL="68580" marR="68580" marT="0" marB="0" anchor="ctr"/>
                </a:tc>
              </a:tr>
              <a:tr h="450304">
                <a:tc>
                  <a:txBody>
                    <a:bodyPr/>
                    <a:lstStyle/>
                    <a:p>
                      <a:pPr algn="ctr"/>
                      <a:r>
                        <a:rPr lang="en-US" dirty="0" smtClean="0"/>
                        <a:t>9</a:t>
                      </a:r>
                      <a:endParaRPr lang="en-IN" dirty="0"/>
                    </a:p>
                  </a:txBody>
                  <a:tcPr marL="68580" marR="68580" marT="0" marB="0"/>
                </a:tc>
                <a:tc>
                  <a:txBody>
                    <a:bodyPr/>
                    <a:lstStyle/>
                    <a:p>
                      <a:pPr marL="0" marR="0">
                        <a:lnSpc>
                          <a:spcPct val="150000"/>
                        </a:lnSpc>
                        <a:spcBef>
                          <a:spcPts val="0"/>
                        </a:spcBef>
                        <a:spcAft>
                          <a:spcPts val="0"/>
                        </a:spcAft>
                      </a:pPr>
                      <a:r>
                        <a:rPr lang="en-US" sz="1800" b="1" dirty="0" smtClean="0">
                          <a:effectLst/>
                          <a:latin typeface="Calibri"/>
                          <a:ea typeface="Calibri"/>
                          <a:cs typeface="Times New Roman"/>
                        </a:rPr>
                        <a:t>Dr. M. </a:t>
                      </a:r>
                      <a:r>
                        <a:rPr lang="en-US" sz="1800" b="1" dirty="0" err="1" smtClean="0">
                          <a:effectLst/>
                          <a:latin typeface="Calibri"/>
                          <a:ea typeface="Calibri"/>
                          <a:cs typeface="Times New Roman"/>
                        </a:rPr>
                        <a:t>Vijaya</a:t>
                      </a: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b="1" dirty="0" smtClean="0">
                          <a:effectLst/>
                          <a:latin typeface="Calibri"/>
                          <a:ea typeface="Calibri"/>
                          <a:cs typeface="Times New Roman"/>
                        </a:rPr>
                        <a:t>Assistant</a:t>
                      </a:r>
                      <a:r>
                        <a:rPr lang="en-US" sz="1800" b="1" baseline="0" dirty="0" smtClean="0">
                          <a:effectLst/>
                          <a:latin typeface="Calibri"/>
                          <a:ea typeface="Calibri"/>
                          <a:cs typeface="Times New Roman"/>
                        </a:rPr>
                        <a:t> Professor (C)</a:t>
                      </a:r>
                      <a:endParaRPr lang="en-IN" sz="1800" b="1" dirty="0">
                        <a:effectLst/>
                        <a:latin typeface="Calibri"/>
                        <a:ea typeface="Calibri"/>
                        <a:cs typeface="Times New Roman"/>
                      </a:endParaRPr>
                    </a:p>
                  </a:txBody>
                  <a:tcPr marL="68580" marR="68580" marT="0" marB="0"/>
                </a:tc>
                <a:tc>
                  <a:txBody>
                    <a:bodyPr/>
                    <a:lstStyle/>
                    <a:p>
                      <a:pPr marL="0" marR="0" algn="ctr" rtl="0" eaLnBrk="1" latinLnBrk="0" hangingPunct="1">
                        <a:spcBef>
                          <a:spcPts val="0"/>
                        </a:spcBef>
                        <a:spcAft>
                          <a:spcPts val="0"/>
                        </a:spcAft>
                      </a:pPr>
                      <a:r>
                        <a:rPr kumimoji="0" lang="en-US" sz="1800" b="1" kern="1200" dirty="0" smtClean="0">
                          <a:solidFill>
                            <a:schemeClr val="dk1"/>
                          </a:solidFill>
                          <a:effectLst/>
                          <a:latin typeface="+mn-lt"/>
                          <a:ea typeface="+mn-ea"/>
                          <a:cs typeface="+mn-cs"/>
                        </a:rPr>
                        <a:t>20</a:t>
                      </a:r>
                      <a:endParaRPr kumimoji="0" lang="en-IN" sz="1800" b="1" kern="1200" dirty="0">
                        <a:solidFill>
                          <a:schemeClr val="dk1"/>
                        </a:solidFill>
                        <a:effectLst/>
                        <a:latin typeface="+mn-lt"/>
                        <a:ea typeface="+mn-ea"/>
                        <a:cs typeface="+mn-cs"/>
                      </a:endParaRPr>
                    </a:p>
                  </a:txBody>
                  <a:tcPr marL="68580" marR="68580" marT="0" marB="0"/>
                </a:tc>
                <a:tc>
                  <a:txBody>
                    <a:bodyPr/>
                    <a:lstStyle/>
                    <a:p>
                      <a:pPr marL="0" marR="0" algn="ctr">
                        <a:spcBef>
                          <a:spcPts val="0"/>
                        </a:spcBef>
                        <a:spcAft>
                          <a:spcPts val="0"/>
                        </a:spcAft>
                      </a:pPr>
                      <a:r>
                        <a:rPr lang="en-US" sz="1800" b="1" dirty="0" err="1" smtClean="0">
                          <a:effectLst/>
                          <a:latin typeface="Times New Roman"/>
                          <a:ea typeface="Times New Roman"/>
                          <a:cs typeface="Mangal"/>
                        </a:rPr>
                        <a:t>Ph.D</a:t>
                      </a: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r>
                        <a:rPr lang="en-US" sz="1800" b="1" dirty="0" smtClean="0">
                          <a:effectLst/>
                          <a:latin typeface="Times New Roman"/>
                          <a:ea typeface="Times New Roman"/>
                          <a:cs typeface="Mangal"/>
                        </a:rPr>
                        <a:t>3</a:t>
                      </a:r>
                      <a:endParaRPr lang="en-IN" sz="1800" b="1" dirty="0">
                        <a:effectLst/>
                        <a:latin typeface="Times New Roman"/>
                        <a:ea typeface="Times New Roman"/>
                        <a:cs typeface="Mangal"/>
                      </a:endParaRPr>
                    </a:p>
                  </a:txBody>
                  <a:tcPr marL="68580" marR="68580" marT="0" marB="0" anchor="ctr"/>
                </a:tc>
              </a:tr>
              <a:tr h="472544">
                <a:tc>
                  <a:txBody>
                    <a:bodyPr/>
                    <a:lstStyle/>
                    <a:p>
                      <a:pPr marL="0" marR="0" algn="ctr">
                        <a:lnSpc>
                          <a:spcPct val="150000"/>
                        </a:lnSpc>
                        <a:spcBef>
                          <a:spcPts val="0"/>
                        </a:spcBef>
                        <a:spcAft>
                          <a:spcPts val="0"/>
                        </a:spcAft>
                      </a:pPr>
                      <a:endParaRPr lang="en-IN" sz="1800" b="1" dirty="0">
                        <a:effectLst/>
                        <a:latin typeface="Calibri"/>
                        <a:ea typeface="Calibri"/>
                        <a:cs typeface="Times New Roman"/>
                      </a:endParaRPr>
                    </a:p>
                  </a:txBody>
                  <a:tcPr marL="68580" marR="68580" marT="0" marB="0"/>
                </a:tc>
                <a:tc>
                  <a:txBody>
                    <a:bodyPr/>
                    <a:lstStyle/>
                    <a:p>
                      <a:pPr marL="0" marR="0">
                        <a:lnSpc>
                          <a:spcPct val="150000"/>
                        </a:lnSpc>
                        <a:spcBef>
                          <a:spcPts val="0"/>
                        </a:spcBef>
                        <a:spcAft>
                          <a:spcPts val="0"/>
                        </a:spcAft>
                      </a:pP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IN"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IN" sz="1800" b="1" dirty="0">
                        <a:effectLst/>
                        <a:latin typeface="Times New Roman"/>
                        <a:ea typeface="Times New Roman"/>
                        <a:cs typeface="Mangal"/>
                      </a:endParaRPr>
                    </a:p>
                  </a:txBody>
                  <a:tcPr marL="68580" marR="68580" marT="0" marB="0"/>
                </a:tc>
                <a:tc>
                  <a:txBody>
                    <a:bodyPr/>
                    <a:lstStyle/>
                    <a:p>
                      <a:pPr marL="0" marR="0" algn="ctr">
                        <a:spcBef>
                          <a:spcPts val="0"/>
                        </a:spcBef>
                        <a:spcAft>
                          <a:spcPts val="0"/>
                        </a:spcAft>
                      </a:pPr>
                      <a:endParaRPr lang="en-IN" sz="1800" b="1" dirty="0">
                        <a:effectLst/>
                        <a:latin typeface="Times New Roman"/>
                        <a:ea typeface="Times New Roman"/>
                        <a:cs typeface="Mangal"/>
                      </a:endParaRPr>
                    </a:p>
                  </a:txBody>
                  <a:tcPr marL="68580" marR="68580" marT="0" marB="0" anchor="ctr"/>
                </a:tc>
              </a:tr>
            </a:tbl>
          </a:graphicData>
        </a:graphic>
      </p:graphicFrame>
    </p:spTree>
    <p:extLst>
      <p:ext uri="{BB962C8B-B14F-4D97-AF65-F5344CB8AC3E}">
        <p14:creationId xmlns="" xmlns:p14="http://schemas.microsoft.com/office/powerpoint/2010/main" val="3399109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rPr>
              <a:t>STUDENT MENTORS: </a:t>
            </a:r>
            <a:r>
              <a:rPr lang="en-US" sz="3600" dirty="0" smtClean="0">
                <a:solidFill>
                  <a:schemeClr val="tx1"/>
                </a:solidFill>
              </a:rPr>
              <a:t>EVERY FACULTY ACTS AS A MENTOR FOR A SELECTED GROUP OF STUDENTS</a:t>
            </a:r>
            <a:endParaRPr lang="en-IN" dirty="0">
              <a:solidFill>
                <a:schemeClr val="tx1"/>
              </a:solidFill>
            </a:endParaRPr>
          </a:p>
        </p:txBody>
      </p:sp>
      <p:graphicFrame>
        <p:nvGraphicFramePr>
          <p:cNvPr id="5" name="Chart 4"/>
          <p:cNvGraphicFramePr>
            <a:graphicFrameLocks/>
          </p:cNvGraphicFramePr>
          <p:nvPr>
            <p:extLst>
              <p:ext uri="{D42A27DB-BD31-4B8C-83A1-F6EECF244321}">
                <p14:modId xmlns="" xmlns:p14="http://schemas.microsoft.com/office/powerpoint/2010/main" val="2726887719"/>
              </p:ext>
            </p:extLst>
          </p:nvPr>
        </p:nvGraphicFramePr>
        <p:xfrm>
          <a:off x="1497105" y="1465728"/>
          <a:ext cx="10452847" cy="5212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129298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FACULTY – PUBLICATIONS &amp; CITATIONS</a:t>
            </a:r>
            <a:endParaRPr lang="en-I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048230129"/>
              </p:ext>
            </p:extLst>
          </p:nvPr>
        </p:nvGraphicFramePr>
        <p:xfrm>
          <a:off x="1914525" y="1447800"/>
          <a:ext cx="9996488"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515022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FACULTY H-INDEX &amp; i-10 INDEX</a:t>
            </a:r>
            <a:endParaRPr lang="en-IN" dirty="0">
              <a:solidFill>
                <a:srgbClr val="FF0000"/>
              </a:solidFill>
            </a:endParaRPr>
          </a:p>
        </p:txBody>
      </p:sp>
      <p:graphicFrame>
        <p:nvGraphicFramePr>
          <p:cNvPr id="4" name="Chart 3"/>
          <p:cNvGraphicFramePr>
            <a:graphicFrameLocks/>
          </p:cNvGraphicFramePr>
          <p:nvPr>
            <p:extLst>
              <p:ext uri="{D42A27DB-BD31-4B8C-83A1-F6EECF244321}">
                <p14:modId xmlns="" xmlns:p14="http://schemas.microsoft.com/office/powerpoint/2010/main" val="1168345686"/>
              </p:ext>
            </p:extLst>
          </p:nvPr>
        </p:nvGraphicFramePr>
        <p:xfrm>
          <a:off x="2017058" y="1519517"/>
          <a:ext cx="9368117" cy="4639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618597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264" y="173038"/>
            <a:ext cx="9997440" cy="782002"/>
          </a:xfrm>
        </p:spPr>
        <p:txBody>
          <a:bodyPr/>
          <a:lstStyle/>
          <a:p>
            <a:r>
              <a:rPr lang="en-US" dirty="0" smtClean="0">
                <a:solidFill>
                  <a:srgbClr val="FF0000"/>
                </a:solidFill>
              </a:rPr>
              <a:t>RESEARCH PROJECTS</a:t>
            </a:r>
            <a:endParaRPr lang="en-IN" dirty="0">
              <a:solidFill>
                <a:srgbClr val="FF0000"/>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886004725"/>
              </p:ext>
            </p:extLst>
          </p:nvPr>
        </p:nvGraphicFramePr>
        <p:xfrm>
          <a:off x="1570990" y="873760"/>
          <a:ext cx="10373361" cy="2846996"/>
        </p:xfrm>
        <a:graphic>
          <a:graphicData uri="http://schemas.openxmlformats.org/drawingml/2006/table">
            <a:tbl>
              <a:tblPr firstRow="1" bandRow="1">
                <a:tableStyleId>{5C22544A-7EE6-4342-B048-85BDC9FD1C3A}</a:tableStyleId>
              </a:tblPr>
              <a:tblGrid>
                <a:gridCol w="1706880"/>
                <a:gridCol w="3362960"/>
                <a:gridCol w="3540597"/>
                <a:gridCol w="1762924"/>
              </a:tblGrid>
              <a:tr h="632575">
                <a:tc>
                  <a:txBody>
                    <a:bodyPr/>
                    <a:lstStyle/>
                    <a:p>
                      <a:r>
                        <a:rPr lang="en-US" dirty="0" smtClean="0"/>
                        <a:t>SOURCE OF FUNDING</a:t>
                      </a:r>
                      <a:endParaRPr lang="en-IN" dirty="0"/>
                    </a:p>
                  </a:txBody>
                  <a:tcPr/>
                </a:tc>
                <a:tc>
                  <a:txBody>
                    <a:bodyPr/>
                    <a:lstStyle/>
                    <a:p>
                      <a:r>
                        <a:rPr lang="en-US" dirty="0" smtClean="0"/>
                        <a:t>PRINCIPAL INVESTIGATOR</a:t>
                      </a:r>
                      <a:endParaRPr lang="en-IN" dirty="0"/>
                    </a:p>
                  </a:txBody>
                  <a:tcPr/>
                </a:tc>
                <a:tc>
                  <a:txBody>
                    <a:bodyPr/>
                    <a:lstStyle/>
                    <a:p>
                      <a:r>
                        <a:rPr lang="en-US" dirty="0" smtClean="0"/>
                        <a:t>CO-INVESTIGATOR</a:t>
                      </a:r>
                      <a:endParaRPr lang="en-IN" dirty="0"/>
                    </a:p>
                  </a:txBody>
                  <a:tcPr/>
                </a:tc>
                <a:tc>
                  <a:txBody>
                    <a:bodyPr/>
                    <a:lstStyle/>
                    <a:p>
                      <a:r>
                        <a:rPr lang="en-US" dirty="0" smtClean="0"/>
                        <a:t>AMOUNT IN RUPEES</a:t>
                      </a:r>
                      <a:endParaRPr lang="en-IN" dirty="0"/>
                    </a:p>
                  </a:txBody>
                  <a:tcPr/>
                </a:tc>
              </a:tr>
              <a:tr h="467360">
                <a:tc>
                  <a:txBody>
                    <a:bodyPr/>
                    <a:lstStyle/>
                    <a:p>
                      <a:r>
                        <a:rPr lang="en-US" dirty="0" err="1" smtClean="0"/>
                        <a:t>UGC</a:t>
                      </a:r>
                      <a:endParaRPr lang="en-IN" dirty="0"/>
                    </a:p>
                  </a:txBody>
                  <a:tcPr/>
                </a:tc>
                <a:tc>
                  <a:txBody>
                    <a:bodyPr/>
                    <a:lstStyle/>
                    <a:p>
                      <a:r>
                        <a:rPr lang="en-US" dirty="0" smtClean="0"/>
                        <a:t>PROF.  S. PAUL DOUGLAS</a:t>
                      </a:r>
                      <a:endParaRPr lang="en-IN" dirty="0"/>
                    </a:p>
                  </a:txBody>
                  <a:tcPr/>
                </a:tc>
                <a:tc>
                  <a:txBody>
                    <a:bodyPr/>
                    <a:lstStyle/>
                    <a:p>
                      <a:r>
                        <a:rPr lang="en-US" dirty="0" smtClean="0"/>
                        <a:t>PROF.  B. </a:t>
                      </a:r>
                      <a:r>
                        <a:rPr lang="en-US" baseline="0" dirty="0" smtClean="0"/>
                        <a:t> </a:t>
                      </a:r>
                      <a:r>
                        <a:rPr lang="en-US" baseline="0" dirty="0" err="1" smtClean="0"/>
                        <a:t>VENKATESWARA</a:t>
                      </a:r>
                      <a:r>
                        <a:rPr lang="en-US" baseline="0" dirty="0" smtClean="0"/>
                        <a:t> </a:t>
                      </a:r>
                      <a:r>
                        <a:rPr lang="en-US" baseline="0" dirty="0" err="1" smtClean="0"/>
                        <a:t>RAO</a:t>
                      </a:r>
                      <a:endParaRPr lang="en-IN" dirty="0"/>
                    </a:p>
                  </a:txBody>
                  <a:tcPr/>
                </a:tc>
                <a:tc>
                  <a:txBody>
                    <a:bodyPr/>
                    <a:lstStyle/>
                    <a:p>
                      <a:pPr algn="r"/>
                      <a:r>
                        <a:rPr lang="en-US" dirty="0" smtClean="0"/>
                        <a:t>10,48,220</a:t>
                      </a:r>
                      <a:endParaRPr lang="en-IN" dirty="0"/>
                    </a:p>
                  </a:txBody>
                  <a:tcPr/>
                </a:tc>
              </a:tr>
              <a:tr h="366492">
                <a:tc>
                  <a:txBody>
                    <a:bodyPr/>
                    <a:lstStyle/>
                    <a:p>
                      <a:r>
                        <a:rPr lang="en-US" dirty="0" err="1" smtClean="0"/>
                        <a:t>UGC</a:t>
                      </a:r>
                      <a:endParaRPr lang="en-IN" dirty="0"/>
                    </a:p>
                  </a:txBody>
                  <a:tcPr/>
                </a:tc>
                <a:tc>
                  <a:txBody>
                    <a:bodyPr/>
                    <a:lstStyle/>
                    <a:p>
                      <a:r>
                        <a:rPr lang="en-US" dirty="0" smtClean="0"/>
                        <a:t>PROF. </a:t>
                      </a:r>
                      <a:r>
                        <a:rPr lang="en-US" baseline="0" dirty="0" smtClean="0"/>
                        <a:t> N. ANNAPURNA</a:t>
                      </a:r>
                      <a:endParaRPr lang="en-IN" dirty="0"/>
                    </a:p>
                  </a:txBody>
                  <a:tcPr/>
                </a:tc>
                <a:tc>
                  <a:txBody>
                    <a:bodyPr/>
                    <a:lstStyle/>
                    <a:p>
                      <a:pPr algn="ctr"/>
                      <a:r>
                        <a:rPr lang="en-US" dirty="0" smtClean="0"/>
                        <a:t>-</a:t>
                      </a:r>
                      <a:endParaRPr lang="en-IN" dirty="0"/>
                    </a:p>
                  </a:txBody>
                  <a:tcPr/>
                </a:tc>
                <a:tc>
                  <a:txBody>
                    <a:bodyPr/>
                    <a:lstStyle/>
                    <a:p>
                      <a:pPr algn="r"/>
                      <a:r>
                        <a:rPr lang="en-US" dirty="0" smtClean="0"/>
                        <a:t>2,60,000</a:t>
                      </a:r>
                      <a:endParaRPr lang="en-IN" dirty="0"/>
                    </a:p>
                  </a:txBody>
                  <a:tcPr/>
                </a:tc>
              </a:tr>
              <a:tr h="366492">
                <a:tc>
                  <a:txBody>
                    <a:bodyPr/>
                    <a:lstStyle/>
                    <a:p>
                      <a:r>
                        <a:rPr lang="en-US" dirty="0" smtClean="0"/>
                        <a:t>DST-SERB</a:t>
                      </a:r>
                      <a:endParaRPr lang="en-IN" dirty="0"/>
                    </a:p>
                  </a:txBody>
                  <a:tcPr/>
                </a:tc>
                <a:tc>
                  <a:txBody>
                    <a:bodyPr/>
                    <a:lstStyle/>
                    <a:p>
                      <a:r>
                        <a:rPr lang="en-US" dirty="0" smtClean="0"/>
                        <a:t>DR. B. KISHORE </a:t>
                      </a:r>
                      <a:r>
                        <a:rPr lang="en-US" dirty="0" err="1" smtClean="0"/>
                        <a:t>BABU</a:t>
                      </a:r>
                      <a:endParaRPr lang="en-IN" dirty="0"/>
                    </a:p>
                  </a:txBody>
                  <a:tcPr/>
                </a:tc>
                <a:tc>
                  <a:txBody>
                    <a:bodyPr/>
                    <a:lstStyle/>
                    <a:p>
                      <a:r>
                        <a:rPr lang="en-US" dirty="0" smtClean="0"/>
                        <a:t>PROF. V. </a:t>
                      </a:r>
                      <a:r>
                        <a:rPr lang="en-US" dirty="0" err="1" smtClean="0"/>
                        <a:t>VEERAIAH</a:t>
                      </a:r>
                      <a:endParaRPr lang="en-IN" dirty="0"/>
                    </a:p>
                  </a:txBody>
                  <a:tcPr/>
                </a:tc>
                <a:tc>
                  <a:txBody>
                    <a:bodyPr/>
                    <a:lstStyle/>
                    <a:p>
                      <a:pPr algn="r"/>
                      <a:r>
                        <a:rPr lang="en-US" dirty="0" smtClean="0"/>
                        <a:t>10,28,130</a:t>
                      </a:r>
                      <a:endParaRPr lang="en-IN" dirty="0"/>
                    </a:p>
                  </a:txBody>
                  <a:tcPr/>
                </a:tc>
              </a:tr>
              <a:tr h="366492">
                <a:tc>
                  <a:txBody>
                    <a:bodyPr/>
                    <a:lstStyle/>
                    <a:p>
                      <a:r>
                        <a:rPr lang="en-US" dirty="0" smtClean="0"/>
                        <a:t>DST-SERB</a:t>
                      </a:r>
                      <a:endParaRPr lang="en-IN" dirty="0"/>
                    </a:p>
                  </a:txBody>
                  <a:tcPr/>
                </a:tc>
                <a:tc>
                  <a:txBody>
                    <a:bodyPr/>
                    <a:lstStyle/>
                    <a:p>
                      <a:r>
                        <a:rPr lang="en-US" dirty="0" smtClean="0"/>
                        <a:t>DR. M.</a:t>
                      </a:r>
                      <a:r>
                        <a:rPr lang="en-US" baseline="0" dirty="0" smtClean="0"/>
                        <a:t> PADMA</a:t>
                      </a:r>
                      <a:endParaRPr lang="en-IN" dirty="0"/>
                    </a:p>
                  </a:txBody>
                  <a:tcPr/>
                </a:tc>
                <a:tc>
                  <a:txBody>
                    <a:bodyPr/>
                    <a:lstStyle/>
                    <a:p>
                      <a:r>
                        <a:rPr lang="en-US" dirty="0" smtClean="0"/>
                        <a:t>DR. B. </a:t>
                      </a:r>
                      <a:r>
                        <a:rPr lang="en-US" dirty="0" err="1" smtClean="0"/>
                        <a:t>GOVIND</a:t>
                      </a:r>
                      <a:endParaRPr lang="en-IN" dirty="0"/>
                    </a:p>
                  </a:txBody>
                  <a:tcPr/>
                </a:tc>
                <a:tc>
                  <a:txBody>
                    <a:bodyPr/>
                    <a:lstStyle/>
                    <a:p>
                      <a:pPr algn="r"/>
                      <a:r>
                        <a:rPr lang="en-US" dirty="0" smtClean="0"/>
                        <a:t>5,50,000</a:t>
                      </a:r>
                      <a:endParaRPr lang="en-IN" dirty="0"/>
                    </a:p>
                  </a:txBody>
                  <a:tcPr/>
                </a:tc>
              </a:tr>
              <a:tr h="632575">
                <a:tc>
                  <a:txBody>
                    <a:bodyPr/>
                    <a:lstStyle/>
                    <a:p>
                      <a:r>
                        <a:rPr lang="en-US" dirty="0" err="1" smtClean="0"/>
                        <a:t>UGC-CSIR</a:t>
                      </a:r>
                      <a:endParaRPr lang="en-IN" dirty="0"/>
                    </a:p>
                  </a:txBody>
                  <a:tcPr/>
                </a:tc>
                <a:tc>
                  <a:txBody>
                    <a:bodyPr/>
                    <a:lstStyle/>
                    <a:p>
                      <a:r>
                        <a:rPr lang="en-US" dirty="0" smtClean="0"/>
                        <a:t>PROF.</a:t>
                      </a:r>
                      <a:r>
                        <a:rPr lang="en-US" baseline="0" dirty="0" smtClean="0"/>
                        <a:t> S. PAUL DOUGLAS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MAJJI</a:t>
                      </a:r>
                      <a:r>
                        <a:rPr lang="en-US" dirty="0" smtClean="0"/>
                        <a:t> </a:t>
                      </a:r>
                      <a:r>
                        <a:rPr lang="en-US" dirty="0" err="1" smtClean="0"/>
                        <a:t>RAVIKUMAR</a:t>
                      </a:r>
                      <a:endParaRPr lang="en-IN" dirty="0" smtClean="0"/>
                    </a:p>
                    <a:p>
                      <a:endParaRPr lang="en-IN" dirty="0"/>
                    </a:p>
                  </a:txBody>
                  <a:tcPr/>
                </a:tc>
                <a:tc>
                  <a:txBody>
                    <a:bodyPr/>
                    <a:lstStyle/>
                    <a:p>
                      <a:pPr algn="r"/>
                      <a:r>
                        <a:rPr lang="en-US" dirty="0" smtClean="0"/>
                        <a:t>13,87,287</a:t>
                      </a:r>
                      <a:endParaRPr lang="en-IN" dirty="0"/>
                    </a:p>
                  </a:txBody>
                  <a:tcPr/>
                </a:tc>
              </a:tr>
            </a:tbl>
          </a:graphicData>
        </a:graphic>
      </p:graphicFrame>
      <p:graphicFrame>
        <p:nvGraphicFramePr>
          <p:cNvPr id="6" name="Chart 5"/>
          <p:cNvGraphicFramePr>
            <a:graphicFrameLocks/>
          </p:cNvGraphicFramePr>
          <p:nvPr>
            <p:extLst>
              <p:ext uri="{D42A27DB-BD31-4B8C-83A1-F6EECF244321}">
                <p14:modId xmlns="" xmlns:p14="http://schemas.microsoft.com/office/powerpoint/2010/main" val="1852648893"/>
              </p:ext>
            </p:extLst>
          </p:nvPr>
        </p:nvGraphicFramePr>
        <p:xfrm>
          <a:off x="2633980" y="3840480"/>
          <a:ext cx="8034020" cy="2865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656782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AWARD OF RESEARCH DEGREES</a:t>
            </a:r>
            <a:endParaRPr lang="en-IN" dirty="0">
              <a:solidFill>
                <a:srgbClr val="FF0000"/>
              </a:solidFill>
            </a:endParaRPr>
          </a:p>
        </p:txBody>
      </p:sp>
      <p:graphicFrame>
        <p:nvGraphicFramePr>
          <p:cNvPr id="4" name="Chart 3"/>
          <p:cNvGraphicFramePr>
            <a:graphicFrameLocks/>
          </p:cNvGraphicFramePr>
          <p:nvPr>
            <p:extLst>
              <p:ext uri="{D42A27DB-BD31-4B8C-83A1-F6EECF244321}">
                <p14:modId xmlns="" xmlns:p14="http://schemas.microsoft.com/office/powerpoint/2010/main" val="989547376"/>
              </p:ext>
            </p:extLst>
          </p:nvPr>
        </p:nvGraphicFramePr>
        <p:xfrm>
          <a:off x="1656080" y="1605280"/>
          <a:ext cx="9875520" cy="4378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199114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06A0BD2-AC8A-E0D0-F333-E07DCB525C01}"/>
              </a:ext>
            </a:extLst>
          </p:cNvPr>
          <p:cNvSpPr txBox="1"/>
          <p:nvPr/>
        </p:nvSpPr>
        <p:spPr>
          <a:xfrm>
            <a:off x="1458549" y="911310"/>
            <a:ext cx="10388458" cy="3539430"/>
          </a:xfrm>
          <a:prstGeom prst="rect">
            <a:avLst/>
          </a:prstGeom>
          <a:noFill/>
        </p:spPr>
        <p:txBody>
          <a:bodyPr wrap="square" rtlCol="0">
            <a:spAutoFit/>
          </a:bodyPr>
          <a:lstStyle/>
          <a:p>
            <a:r>
              <a:rPr lang="en-US" sz="2800" dirty="0" smtClean="0"/>
              <a:t>Andhra University is </a:t>
            </a:r>
            <a:r>
              <a:rPr lang="en-US" sz="2800" dirty="0"/>
              <a:t>committed to achieving excellence in teaching, research and consultancy</a:t>
            </a:r>
            <a:r>
              <a:rPr lang="en-US" sz="2800" dirty="0" smtClean="0"/>
              <a:t>:</a:t>
            </a:r>
          </a:p>
          <a:p>
            <a:endParaRPr lang="en-US" sz="2800" dirty="0"/>
          </a:p>
          <a:p>
            <a:pPr marL="457200" indent="-457200">
              <a:buFont typeface="Arial" pitchFamily="34" charset="0"/>
              <a:buChar char="•"/>
            </a:pPr>
            <a:r>
              <a:rPr lang="en-US" sz="2800" dirty="0"/>
              <a:t>By imparting globally </a:t>
            </a:r>
            <a:r>
              <a:rPr lang="en-US" sz="2800" dirty="0" err="1"/>
              <a:t>focussed</a:t>
            </a:r>
            <a:r>
              <a:rPr lang="en-US" sz="2800" dirty="0"/>
              <a:t> education</a:t>
            </a:r>
          </a:p>
          <a:p>
            <a:pPr marL="457200" indent="-457200">
              <a:buFont typeface="Arial" pitchFamily="34" charset="0"/>
              <a:buChar char="•"/>
            </a:pPr>
            <a:r>
              <a:rPr lang="en-US" sz="2800" dirty="0"/>
              <a:t>By creating world class professionals</a:t>
            </a:r>
          </a:p>
          <a:p>
            <a:pPr marL="457200" indent="-457200">
              <a:buFont typeface="Arial" pitchFamily="34" charset="0"/>
              <a:buChar char="•"/>
            </a:pPr>
            <a:r>
              <a:rPr lang="en-US" sz="2800" dirty="0"/>
              <a:t>By establishing Synergic relationships with industry and society</a:t>
            </a:r>
          </a:p>
          <a:p>
            <a:pPr marL="457200" indent="-457200">
              <a:buFont typeface="Arial" pitchFamily="34" charset="0"/>
              <a:buChar char="•"/>
            </a:pPr>
            <a:r>
              <a:rPr lang="en-US" sz="2800" dirty="0"/>
              <a:t>By developing state of art infrastructure and well endowed faculty</a:t>
            </a:r>
          </a:p>
          <a:p>
            <a:pPr marL="457200" indent="-457200">
              <a:buFont typeface="Arial" pitchFamily="34" charset="0"/>
              <a:buChar char="•"/>
            </a:pPr>
            <a:r>
              <a:rPr lang="en-US" sz="2800" dirty="0"/>
              <a:t>By imparting knowledge through team work and incessant efforts</a:t>
            </a:r>
          </a:p>
        </p:txBody>
      </p:sp>
      <p:sp>
        <p:nvSpPr>
          <p:cNvPr id="3" name="Title 2"/>
          <p:cNvSpPr>
            <a:spLocks noGrp="1"/>
          </p:cNvSpPr>
          <p:nvPr>
            <p:ph type="title"/>
          </p:nvPr>
        </p:nvSpPr>
        <p:spPr>
          <a:xfrm>
            <a:off x="1356322" y="-15115"/>
            <a:ext cx="9997440" cy="880126"/>
          </a:xfrm>
        </p:spPr>
        <p:txBody>
          <a:bodyPr>
            <a:normAutofit/>
          </a:bodyPr>
          <a:lstStyle/>
          <a:p>
            <a:r>
              <a:rPr lang="en-US" dirty="0" smtClean="0">
                <a:solidFill>
                  <a:srgbClr val="FF0000"/>
                </a:solidFill>
              </a:rPr>
              <a:t>QUALITY OBJECTIVES</a:t>
            </a:r>
            <a:endParaRPr lang="en-IN" dirty="0">
              <a:solidFill>
                <a:srgbClr val="FF0000"/>
              </a:solidFill>
            </a:endParaRPr>
          </a:p>
        </p:txBody>
      </p:sp>
    </p:spTree>
    <p:extLst>
      <p:ext uri="{BB962C8B-B14F-4D97-AF65-F5344CB8AC3E}">
        <p14:creationId xmlns="" xmlns:p14="http://schemas.microsoft.com/office/powerpoint/2010/main" val="4183797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FF0000"/>
                </a:solidFill>
              </a:rPr>
              <a:t>NO OF SCHOLARS AND FELLOWSHIP HOLDERS</a:t>
            </a:r>
            <a:endParaRPr lang="en-IN" sz="3200" dirty="0">
              <a:solidFill>
                <a:srgbClr val="FF0000"/>
              </a:solidFill>
            </a:endParaRPr>
          </a:p>
        </p:txBody>
      </p:sp>
      <p:graphicFrame>
        <p:nvGraphicFramePr>
          <p:cNvPr id="4" name="Chart 3"/>
          <p:cNvGraphicFramePr>
            <a:graphicFrameLocks/>
          </p:cNvGraphicFramePr>
          <p:nvPr>
            <p:extLst>
              <p:ext uri="{D42A27DB-BD31-4B8C-83A1-F6EECF244321}">
                <p14:modId xmlns="" xmlns:p14="http://schemas.microsoft.com/office/powerpoint/2010/main" val="783355196"/>
              </p:ext>
            </p:extLst>
          </p:nvPr>
        </p:nvGraphicFramePr>
        <p:xfrm>
          <a:off x="2042160" y="1701800"/>
          <a:ext cx="9326880" cy="4617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270616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PATENTS FILED</a:t>
            </a:r>
            <a:endParaRPr lang="en-IN" dirty="0">
              <a:solidFill>
                <a:srgbClr val="FF0000"/>
              </a:solidFill>
            </a:endParaRPr>
          </a:p>
        </p:txBody>
      </p:sp>
      <p:sp>
        <p:nvSpPr>
          <p:cNvPr id="4" name="Content Placeholder 3">
            <a:extLst>
              <a:ext uri="{FF2B5EF4-FFF2-40B4-BE49-F238E27FC236}">
                <a16:creationId xmlns="" xmlns:a16="http://schemas.microsoft.com/office/drawing/2014/main" id="{8EB63312-518A-ED36-086B-5E149402E777}"/>
              </a:ext>
            </a:extLst>
          </p:cNvPr>
          <p:cNvSpPr txBox="1">
            <a:spLocks noGrp="1"/>
          </p:cNvSpPr>
          <p:nvPr>
            <p:ph idx="1"/>
          </p:nvPr>
        </p:nvSpPr>
        <p:spPr>
          <a:xfrm>
            <a:off x="1558544" y="1427480"/>
            <a:ext cx="9997440" cy="5647700"/>
          </a:xfrm>
          <a:prstGeom prst="rect">
            <a:avLst/>
          </a:prstGeom>
          <a:noFill/>
        </p:spPr>
        <p:txBody>
          <a:bodyPr wrap="square">
            <a:spAutoFit/>
          </a:bodyPr>
          <a:lstStyle/>
          <a:p>
            <a:pPr marL="457200" indent="-457200" algn="just">
              <a:buFont typeface="Courier New" panose="02070309020205020404" pitchFamily="49" charset="0"/>
              <a:buChar char="o"/>
            </a:pPr>
            <a:r>
              <a:rPr lang="en-IN" sz="2800" b="1" dirty="0" smtClean="0"/>
              <a:t>Synthesis of Aryl Amides from Isocyanides and Carboxylic acids using ultrasound promoted </a:t>
            </a:r>
            <a:r>
              <a:rPr lang="en-IN" sz="2800" b="1" dirty="0" err="1" smtClean="0"/>
              <a:t>inder</a:t>
            </a:r>
            <a:r>
              <a:rPr lang="en-IN" sz="2800" b="1" dirty="0" smtClean="0"/>
              <a:t> ambient conditions – </a:t>
            </a:r>
            <a:r>
              <a:rPr lang="en-IN" sz="2800" b="1" dirty="0" err="1" smtClean="0">
                <a:solidFill>
                  <a:srgbClr val="FF0000"/>
                </a:solidFill>
              </a:rPr>
              <a:t>Dr.</a:t>
            </a:r>
            <a:r>
              <a:rPr lang="en-IN" sz="2800" b="1" dirty="0" smtClean="0">
                <a:solidFill>
                  <a:srgbClr val="FF0000"/>
                </a:solidFill>
              </a:rPr>
              <a:t> </a:t>
            </a:r>
            <a:r>
              <a:rPr lang="en-IN" sz="2800" b="1" dirty="0" err="1" smtClean="0">
                <a:solidFill>
                  <a:srgbClr val="FF0000"/>
                </a:solidFill>
              </a:rPr>
              <a:t>Bonige</a:t>
            </a:r>
            <a:r>
              <a:rPr lang="en-IN" sz="2800" b="1" dirty="0" smtClean="0">
                <a:solidFill>
                  <a:srgbClr val="FF0000"/>
                </a:solidFill>
              </a:rPr>
              <a:t> Kishore </a:t>
            </a:r>
            <a:r>
              <a:rPr lang="en-IN" sz="2800" b="1" dirty="0" err="1" smtClean="0">
                <a:solidFill>
                  <a:srgbClr val="FF0000"/>
                </a:solidFill>
              </a:rPr>
              <a:t>Babu</a:t>
            </a:r>
            <a:r>
              <a:rPr lang="en-IN" sz="2800" b="1" dirty="0" smtClean="0">
                <a:solidFill>
                  <a:srgbClr val="FF0000"/>
                </a:solidFill>
              </a:rPr>
              <a:t> </a:t>
            </a:r>
            <a:r>
              <a:rPr lang="en-IN" sz="2800" b="1" dirty="0" smtClean="0"/>
              <a:t>– Patent Application Published</a:t>
            </a:r>
          </a:p>
          <a:p>
            <a:pPr algn="just"/>
            <a:endParaRPr lang="en-IN" sz="2800" b="1" dirty="0" smtClean="0"/>
          </a:p>
          <a:p>
            <a:pPr marL="457200" indent="-457200" algn="just">
              <a:buFont typeface="Courier New" panose="02070309020205020404" pitchFamily="49" charset="0"/>
              <a:buChar char="o"/>
            </a:pPr>
            <a:r>
              <a:rPr lang="en-IN" sz="2800" b="1" dirty="0" smtClean="0"/>
              <a:t>Development of Non Invasive Metal Oxide Semiconductor Nanocomposite Gas Sensor to Detect Diabetes using exhaled breath analysis – </a:t>
            </a:r>
            <a:r>
              <a:rPr lang="en-IN" sz="2800" b="1" dirty="0" err="1" smtClean="0">
                <a:solidFill>
                  <a:srgbClr val="FF0000"/>
                </a:solidFill>
              </a:rPr>
              <a:t>Dr.</a:t>
            </a:r>
            <a:r>
              <a:rPr lang="en-IN" sz="2800" b="1" dirty="0" smtClean="0">
                <a:solidFill>
                  <a:srgbClr val="FF0000"/>
                </a:solidFill>
              </a:rPr>
              <a:t> </a:t>
            </a:r>
            <a:r>
              <a:rPr lang="en-IN" sz="2800" b="1" dirty="0" err="1" smtClean="0">
                <a:solidFill>
                  <a:srgbClr val="FF0000"/>
                </a:solidFill>
              </a:rPr>
              <a:t>Bonige</a:t>
            </a:r>
            <a:r>
              <a:rPr lang="en-IN" sz="2800" b="1" dirty="0" smtClean="0">
                <a:solidFill>
                  <a:srgbClr val="FF0000"/>
                </a:solidFill>
              </a:rPr>
              <a:t> Kishore </a:t>
            </a:r>
            <a:r>
              <a:rPr lang="en-IN" sz="2800" b="1" dirty="0" err="1" smtClean="0">
                <a:solidFill>
                  <a:srgbClr val="FF0000"/>
                </a:solidFill>
              </a:rPr>
              <a:t>Babu</a:t>
            </a:r>
            <a:r>
              <a:rPr lang="en-IN" sz="2800" b="1" dirty="0" smtClean="0">
                <a:solidFill>
                  <a:srgbClr val="FF0000"/>
                </a:solidFill>
              </a:rPr>
              <a:t> </a:t>
            </a:r>
            <a:r>
              <a:rPr lang="en-IN" sz="2800" b="1" dirty="0"/>
              <a:t>– Patent Application Published</a:t>
            </a:r>
          </a:p>
          <a:p>
            <a:pPr marL="457200" indent="-457200" algn="just">
              <a:buFont typeface="Courier New" panose="02070309020205020404" pitchFamily="49" charset="0"/>
              <a:buChar char="o"/>
            </a:pPr>
            <a:endParaRPr lang="en-IN" sz="2800" b="1" dirty="0" smtClean="0">
              <a:solidFill>
                <a:srgbClr val="FF0000"/>
              </a:solidFill>
            </a:endParaRPr>
          </a:p>
          <a:p>
            <a:pPr marL="457200" indent="-457200">
              <a:buFont typeface="Courier New" panose="02070309020205020404" pitchFamily="49" charset="0"/>
              <a:buChar char="o"/>
            </a:pPr>
            <a:endParaRPr lang="en-IN" sz="2800" b="1" dirty="0"/>
          </a:p>
          <a:p>
            <a:endParaRPr lang="en-IN" sz="2800" dirty="0"/>
          </a:p>
        </p:txBody>
      </p:sp>
    </p:spTree>
    <p:extLst>
      <p:ext uri="{BB962C8B-B14F-4D97-AF65-F5344CB8AC3E}">
        <p14:creationId xmlns="" xmlns:p14="http://schemas.microsoft.com/office/powerpoint/2010/main" val="3465831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Teachers in Administrative Positions</a:t>
            </a:r>
            <a:endParaRPr lang="en-IN" dirty="0">
              <a:solidFill>
                <a:srgbClr val="FF0000"/>
              </a:solidFill>
            </a:endParaRPr>
          </a:p>
        </p:txBody>
      </p:sp>
      <p:sp>
        <p:nvSpPr>
          <p:cNvPr id="4" name="Content Placeholder 3">
            <a:extLst>
              <a:ext uri="{FF2B5EF4-FFF2-40B4-BE49-F238E27FC236}">
                <a16:creationId xmlns="" xmlns:a16="http://schemas.microsoft.com/office/drawing/2014/main" id="{97FAAA22-DF71-CF20-A2FA-7DFF655F8410}"/>
              </a:ext>
            </a:extLst>
          </p:cNvPr>
          <p:cNvSpPr txBox="1">
            <a:spLocks noGrp="1"/>
          </p:cNvSpPr>
          <p:nvPr>
            <p:ph idx="1"/>
          </p:nvPr>
        </p:nvSpPr>
        <p:spPr>
          <a:prstGeom prst="rect">
            <a:avLst/>
          </a:prstGeom>
          <a:noFill/>
        </p:spPr>
        <p:txBody>
          <a:bodyPr wrap="square">
            <a:spAutoFit/>
          </a:bodyPr>
          <a:lstStyle/>
          <a:p>
            <a:pPr marL="457200" indent="-457200">
              <a:buFont typeface="Courier New" panose="02070309020205020404" pitchFamily="49" charset="0"/>
              <a:buChar char="o"/>
            </a:pPr>
            <a:r>
              <a:rPr lang="en-US" sz="2800" dirty="0" smtClean="0"/>
              <a:t>2018-2021 – Prof. K. Raghu </a:t>
            </a:r>
            <a:r>
              <a:rPr lang="en-US" sz="2800" dirty="0" err="1" smtClean="0"/>
              <a:t>Babu</a:t>
            </a:r>
            <a:r>
              <a:rPr lang="en-US" sz="2800" dirty="0" smtClean="0"/>
              <a:t> – Registrar, Dr. B. R. </a:t>
            </a:r>
            <a:r>
              <a:rPr lang="en-US" sz="2800" dirty="0" err="1" smtClean="0"/>
              <a:t>Ambedkar</a:t>
            </a:r>
            <a:r>
              <a:rPr lang="en-US" sz="2800" dirty="0" smtClean="0"/>
              <a:t> University, </a:t>
            </a:r>
            <a:r>
              <a:rPr lang="en-US" sz="2800" dirty="0" err="1" smtClean="0"/>
              <a:t>Srikakulam</a:t>
            </a:r>
            <a:endParaRPr lang="en-US" sz="2800" dirty="0" smtClean="0"/>
          </a:p>
          <a:p>
            <a:pPr marL="457200" indent="-457200">
              <a:buFont typeface="Courier New" panose="02070309020205020404" pitchFamily="49" charset="0"/>
              <a:buChar char="o"/>
            </a:pPr>
            <a:r>
              <a:rPr lang="en-US" sz="2800" dirty="0" smtClean="0"/>
              <a:t>2020-2022 – Dr. S. Paul Douglas </a:t>
            </a:r>
          </a:p>
          <a:p>
            <a:pPr marL="1828800" lvl="3" indent="-457200">
              <a:buFont typeface="Courier New" panose="02070309020205020404" pitchFamily="49" charset="0"/>
              <a:buChar char="o"/>
            </a:pPr>
            <a:r>
              <a:rPr lang="en-US" sz="2800" dirty="0" smtClean="0"/>
              <a:t>Associate Dean, International Affairs and Chief-Warden, International Students Hostels, AU</a:t>
            </a:r>
          </a:p>
          <a:p>
            <a:pPr marL="1828800" lvl="3" indent="-457200">
              <a:buFont typeface="Courier New" panose="02070309020205020404" pitchFamily="49" charset="0"/>
              <a:buChar char="o"/>
            </a:pPr>
            <a:r>
              <a:rPr lang="en-US" sz="2800" dirty="0" smtClean="0"/>
              <a:t>Head of the Department</a:t>
            </a:r>
          </a:p>
          <a:p>
            <a:pPr marL="1828800" lvl="3" indent="-457200">
              <a:buFont typeface="Courier New" panose="02070309020205020404" pitchFamily="49" charset="0"/>
              <a:buChar char="o"/>
            </a:pPr>
            <a:r>
              <a:rPr lang="en-US" sz="2800" dirty="0" smtClean="0"/>
              <a:t>Chairman, </a:t>
            </a:r>
            <a:r>
              <a:rPr lang="en-US" sz="2800" dirty="0" err="1" smtClean="0"/>
              <a:t>BOS</a:t>
            </a:r>
            <a:r>
              <a:rPr lang="en-US" sz="2800" dirty="0" smtClean="0"/>
              <a:t>, </a:t>
            </a:r>
            <a:r>
              <a:rPr lang="en-US" sz="2800" dirty="0" err="1" smtClean="0"/>
              <a:t>Dept</a:t>
            </a:r>
            <a:r>
              <a:rPr lang="en-US" sz="2800" dirty="0" smtClean="0"/>
              <a:t> of Organic Chemistry, </a:t>
            </a:r>
            <a:r>
              <a:rPr lang="en-US" sz="2800" dirty="0" err="1" smtClean="0"/>
              <a:t>FD&amp;W</a:t>
            </a:r>
            <a:endParaRPr lang="en-US" sz="2800" dirty="0" smtClean="0"/>
          </a:p>
          <a:p>
            <a:pPr marL="457200" indent="-457200">
              <a:buFont typeface="Courier New" panose="02070309020205020404" pitchFamily="49" charset="0"/>
              <a:buChar char="o"/>
            </a:pPr>
            <a:r>
              <a:rPr lang="en-US" sz="2800" dirty="0" smtClean="0"/>
              <a:t>Prof. B. </a:t>
            </a:r>
            <a:r>
              <a:rPr lang="en-US" sz="2800" dirty="0" err="1" smtClean="0"/>
              <a:t>Venkateswara</a:t>
            </a:r>
            <a:r>
              <a:rPr lang="en-US" sz="2800" dirty="0" smtClean="0"/>
              <a:t> </a:t>
            </a:r>
            <a:r>
              <a:rPr lang="en-US" sz="2800" dirty="0" err="1" smtClean="0"/>
              <a:t>Rao</a:t>
            </a:r>
            <a:endParaRPr lang="en-US" sz="2800" dirty="0" smtClean="0"/>
          </a:p>
          <a:p>
            <a:pPr marL="1828800" lvl="3" indent="-457200">
              <a:buFont typeface="Courier New" panose="02070309020205020404" pitchFamily="49" charset="0"/>
              <a:buChar char="o"/>
            </a:pPr>
            <a:r>
              <a:rPr lang="en-US" sz="2800" dirty="0" smtClean="0"/>
              <a:t>Head of the Department </a:t>
            </a:r>
            <a:endParaRPr lang="en-US" sz="2800" dirty="0"/>
          </a:p>
          <a:p>
            <a:pPr marL="1828800" lvl="3" indent="-457200">
              <a:buFont typeface="Courier New" panose="02070309020205020404" pitchFamily="49" charset="0"/>
              <a:buChar char="o"/>
            </a:pPr>
            <a:r>
              <a:rPr lang="en-US" sz="2800" dirty="0" smtClean="0"/>
              <a:t>Chairman Board of Studies in Physical Chemistry</a:t>
            </a:r>
          </a:p>
          <a:p>
            <a:pPr marL="457200" indent="-457200">
              <a:buFont typeface="Courier New" panose="02070309020205020404" pitchFamily="49" charset="0"/>
              <a:buChar char="o"/>
            </a:pPr>
            <a:endParaRPr lang="en-US" sz="2800" dirty="0"/>
          </a:p>
        </p:txBody>
      </p:sp>
    </p:spTree>
    <p:extLst>
      <p:ext uri="{BB962C8B-B14F-4D97-AF65-F5344CB8AC3E}">
        <p14:creationId xmlns="" xmlns:p14="http://schemas.microsoft.com/office/powerpoint/2010/main" val="1674613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Teachers in Administrative Positions</a:t>
            </a:r>
            <a:endParaRPr lang="en-IN" dirty="0"/>
          </a:p>
        </p:txBody>
      </p:sp>
      <p:sp>
        <p:nvSpPr>
          <p:cNvPr id="3" name="Content Placeholder 2"/>
          <p:cNvSpPr>
            <a:spLocks noGrp="1"/>
          </p:cNvSpPr>
          <p:nvPr>
            <p:ph idx="1"/>
          </p:nvPr>
        </p:nvSpPr>
        <p:spPr/>
        <p:txBody>
          <a:bodyPr/>
          <a:lstStyle/>
          <a:p>
            <a:r>
              <a:rPr lang="en-US" dirty="0" smtClean="0"/>
              <a:t>Prof. N. Annapurna</a:t>
            </a:r>
          </a:p>
          <a:p>
            <a:pPr lvl="1"/>
            <a:r>
              <a:rPr lang="en-US" sz="2400" dirty="0" smtClean="0"/>
              <a:t>Assistant Principal, </a:t>
            </a:r>
            <a:r>
              <a:rPr lang="en-US" sz="2000" dirty="0" err="1" smtClean="0"/>
              <a:t>AUCE</a:t>
            </a:r>
            <a:r>
              <a:rPr lang="en-US" sz="2000" dirty="0" smtClean="0"/>
              <a:t> 2014-2019</a:t>
            </a:r>
          </a:p>
          <a:p>
            <a:pPr lvl="1"/>
            <a:r>
              <a:rPr lang="en-US" sz="2000" dirty="0" smtClean="0"/>
              <a:t>NODAL OFFICER, </a:t>
            </a:r>
            <a:r>
              <a:rPr lang="en-US" sz="2000" dirty="0" err="1" smtClean="0"/>
              <a:t>TEQIP</a:t>
            </a:r>
            <a:r>
              <a:rPr lang="en-US" sz="2000" dirty="0" smtClean="0"/>
              <a:t>-III 2018-2021</a:t>
            </a:r>
          </a:p>
          <a:p>
            <a:pPr lvl="1"/>
            <a:r>
              <a:rPr lang="en-US" sz="2000" dirty="0" smtClean="0"/>
              <a:t>MEMBER, </a:t>
            </a:r>
            <a:r>
              <a:rPr lang="en-US" sz="2000" dirty="0" err="1" smtClean="0"/>
              <a:t>IPC</a:t>
            </a:r>
            <a:r>
              <a:rPr lang="en-US" sz="2000" dirty="0" smtClean="0"/>
              <a:t>, </a:t>
            </a:r>
            <a:r>
              <a:rPr lang="en-US" sz="2000" dirty="0" err="1" smtClean="0"/>
              <a:t>AUCE</a:t>
            </a:r>
            <a:r>
              <a:rPr lang="en-US" sz="2000" dirty="0" smtClean="0"/>
              <a:t> 2023 TILL DATE</a:t>
            </a:r>
          </a:p>
          <a:p>
            <a:pPr lvl="1"/>
            <a:r>
              <a:rPr lang="en-US" sz="2000" dirty="0" smtClean="0"/>
              <a:t>HEAD OF THE DEPARTMENT 2021-TILL DATE</a:t>
            </a:r>
            <a:endParaRPr lang="en-IN" sz="2000" dirty="0"/>
          </a:p>
          <a:p>
            <a:pPr marL="402336" lvl="1" indent="0">
              <a:buNone/>
            </a:pPr>
            <a:endParaRPr lang="en-IN" dirty="0" smtClean="0"/>
          </a:p>
          <a:p>
            <a:pPr marL="457200" lvl="1" indent="-457200">
              <a:buFont typeface="Arial" pitchFamily="34" charset="0"/>
              <a:buChar char="•"/>
            </a:pPr>
            <a:r>
              <a:rPr lang="en-US" dirty="0" smtClean="0"/>
              <a:t>Dr. B. Kishore </a:t>
            </a:r>
            <a:r>
              <a:rPr lang="en-US" dirty="0" err="1" smtClean="0"/>
              <a:t>Babu</a:t>
            </a:r>
            <a:endParaRPr lang="en-US" dirty="0" smtClean="0"/>
          </a:p>
          <a:p>
            <a:pPr marL="402336" lvl="1" indent="0">
              <a:buNone/>
            </a:pPr>
            <a:r>
              <a:rPr lang="en-US" dirty="0" smtClean="0"/>
              <a:t>Hostel Warden – Block IV (2006-TILL DATE)</a:t>
            </a:r>
          </a:p>
          <a:p>
            <a:pPr lvl="1"/>
            <a:endParaRPr lang="en-US" dirty="0" smtClean="0"/>
          </a:p>
        </p:txBody>
      </p:sp>
    </p:spTree>
    <p:extLst>
      <p:ext uri="{BB962C8B-B14F-4D97-AF65-F5344CB8AC3E}">
        <p14:creationId xmlns="" xmlns:p14="http://schemas.microsoft.com/office/powerpoint/2010/main" val="2482373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lgn="ctr"/>
            <a:r>
              <a:rPr lang="en-IN" sz="3200" b="1" dirty="0">
                <a:solidFill>
                  <a:srgbClr val="FF0000"/>
                </a:solidFill>
              </a:rPr>
              <a:t>Extension and out reach </a:t>
            </a:r>
            <a:r>
              <a:rPr lang="en-IN" sz="3200" b="1" dirty="0" smtClean="0">
                <a:solidFill>
                  <a:srgbClr val="FF0000"/>
                </a:solidFill>
              </a:rPr>
              <a:t>programmes organized </a:t>
            </a:r>
            <a:r>
              <a:rPr lang="en-IN" sz="3200" b="1" dirty="0">
                <a:solidFill>
                  <a:srgbClr val="FF0000"/>
                </a:solidFill>
              </a:rPr>
              <a:t>and </a:t>
            </a:r>
            <a:r>
              <a:rPr lang="en-IN" sz="3200" b="1" dirty="0" smtClean="0">
                <a:solidFill>
                  <a:srgbClr val="FF0000"/>
                </a:solidFill>
              </a:rPr>
              <a:t>participated (Swatch </a:t>
            </a:r>
            <a:r>
              <a:rPr lang="en-IN" sz="3200" b="1" dirty="0" err="1" smtClean="0">
                <a:solidFill>
                  <a:srgbClr val="FF0000"/>
                </a:solidFill>
              </a:rPr>
              <a:t>Bharath</a:t>
            </a:r>
            <a:r>
              <a:rPr lang="en-IN" sz="3200" b="1" dirty="0" smtClean="0">
                <a:solidFill>
                  <a:srgbClr val="FF0000"/>
                </a:solidFill>
              </a:rPr>
              <a:t> Activities) </a:t>
            </a:r>
            <a:endParaRPr lang="en-IN" sz="3200" b="1"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466658" y="2335282"/>
            <a:ext cx="2582467" cy="3429001"/>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68322" y="3049514"/>
            <a:ext cx="2582467" cy="3429001"/>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51269" y="2174070"/>
            <a:ext cx="4453696" cy="3342361"/>
          </a:xfrm>
          <a:prstGeom prst="rect">
            <a:avLst/>
          </a:prstGeom>
        </p:spPr>
      </p:pic>
    </p:spTree>
    <p:extLst>
      <p:ext uri="{BB962C8B-B14F-4D97-AF65-F5344CB8AC3E}">
        <p14:creationId xmlns="" xmlns:p14="http://schemas.microsoft.com/office/powerpoint/2010/main" val="2660983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37" y="62751"/>
            <a:ext cx="9997440" cy="1051674"/>
          </a:xfrm>
        </p:spPr>
        <p:txBody>
          <a:bodyPr>
            <a:normAutofit fontScale="90000"/>
          </a:bodyPr>
          <a:lstStyle/>
          <a:p>
            <a:pPr algn="ctr"/>
            <a:r>
              <a:rPr lang="en-US" sz="3600" dirty="0" smtClean="0">
                <a:solidFill>
                  <a:srgbClr val="FF0000"/>
                </a:solidFill>
              </a:rPr>
              <a:t>CONFERENCES AND SEMINARS CONDUCTED</a:t>
            </a:r>
            <a:br>
              <a:rPr lang="en-US" sz="3600" dirty="0" smtClean="0">
                <a:solidFill>
                  <a:srgbClr val="FF0000"/>
                </a:solidFill>
              </a:rPr>
            </a:br>
            <a:r>
              <a:rPr lang="en-US" sz="3600" dirty="0" smtClean="0">
                <a:solidFill>
                  <a:srgbClr val="FF0000"/>
                </a:solidFill>
              </a:rPr>
              <a:t>RAAC-2023</a:t>
            </a:r>
            <a:endParaRPr lang="en-IN" sz="3600" dirty="0">
              <a:solidFill>
                <a:srgbClr val="FF0000"/>
              </a:solidFill>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58256" y="1205750"/>
            <a:ext cx="4464324" cy="2976217"/>
          </a:xfrm>
          <a:prstGeom prst="rect">
            <a:avLst/>
          </a:prstGeom>
        </p:spPr>
      </p:pic>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40218" y="1205751"/>
            <a:ext cx="4464326" cy="2976217"/>
          </a:xfrm>
          <a:prstGeom prst="rect">
            <a:avLst/>
          </a:prstGeom>
        </p:spPr>
      </p:pic>
      <p:sp>
        <p:nvSpPr>
          <p:cNvPr id="7" name="Content Placeholder 2"/>
          <p:cNvSpPr>
            <a:spLocks noGrp="1"/>
          </p:cNvSpPr>
          <p:nvPr>
            <p:ph idx="1"/>
          </p:nvPr>
        </p:nvSpPr>
        <p:spPr>
          <a:xfrm>
            <a:off x="4831664" y="4371976"/>
            <a:ext cx="3981831" cy="704849"/>
          </a:xfrm>
        </p:spPr>
        <p:txBody>
          <a:bodyPr/>
          <a:lstStyle/>
          <a:p>
            <a:pPr marL="82296" indent="0" algn="ctr">
              <a:buNone/>
            </a:pPr>
            <a:r>
              <a:rPr lang="en-US" dirty="0" smtClean="0"/>
              <a:t>National Seminar</a:t>
            </a:r>
            <a:endParaRPr lang="en-IN" dirty="0"/>
          </a:p>
        </p:txBody>
      </p:sp>
    </p:spTree>
    <p:extLst>
      <p:ext uri="{BB962C8B-B14F-4D97-AF65-F5344CB8AC3E}">
        <p14:creationId xmlns="" xmlns:p14="http://schemas.microsoft.com/office/powerpoint/2010/main" val="2718092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Lectures by Eminent Professors</a:t>
            </a:r>
            <a:endParaRPr lang="en-IN" dirty="0"/>
          </a:p>
        </p:txBody>
      </p:sp>
      <p:sp>
        <p:nvSpPr>
          <p:cNvPr id="3" name="Content Placeholder 2"/>
          <p:cNvSpPr>
            <a:spLocks noGrp="1"/>
          </p:cNvSpPr>
          <p:nvPr>
            <p:ph idx="1"/>
          </p:nvPr>
        </p:nvSpPr>
        <p:spPr>
          <a:xfrm>
            <a:off x="4904994" y="4305301"/>
            <a:ext cx="3981831" cy="704849"/>
          </a:xfrm>
        </p:spPr>
        <p:txBody>
          <a:bodyPr/>
          <a:lstStyle/>
          <a:p>
            <a:pPr marL="82296" indent="0" algn="ctr">
              <a:buNone/>
            </a:pPr>
            <a:r>
              <a:rPr lang="en-US" dirty="0" smtClean="0"/>
              <a:t>Guest Lectures</a:t>
            </a:r>
            <a:endParaRPr lang="en-IN"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88566" y="1520377"/>
            <a:ext cx="3697884" cy="2522346"/>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19632" y="1538492"/>
            <a:ext cx="4560795" cy="2550832"/>
          </a:xfrm>
          <a:prstGeom prst="rect">
            <a:avLst/>
          </a:prstGeom>
        </p:spPr>
      </p:pic>
    </p:spTree>
    <p:extLst>
      <p:ext uri="{BB962C8B-B14F-4D97-AF65-F5344CB8AC3E}">
        <p14:creationId xmlns="" xmlns:p14="http://schemas.microsoft.com/office/powerpoint/2010/main" val="444067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518" y="165307"/>
            <a:ext cx="9997440" cy="739153"/>
          </a:xfrm>
        </p:spPr>
        <p:txBody>
          <a:bodyPr>
            <a:noAutofit/>
          </a:bodyPr>
          <a:lstStyle/>
          <a:p>
            <a:pPr algn="ctr"/>
            <a:r>
              <a:rPr lang="en-US" sz="3200" dirty="0" smtClean="0">
                <a:solidFill>
                  <a:srgbClr val="FF0000"/>
                </a:solidFill>
              </a:rPr>
              <a:t>CULTURAL AND SPORTS ACTIVITIES</a:t>
            </a:r>
            <a:br>
              <a:rPr lang="en-US" sz="3200" dirty="0" smtClean="0">
                <a:solidFill>
                  <a:srgbClr val="FF0000"/>
                </a:solidFill>
              </a:rPr>
            </a:br>
            <a:r>
              <a:rPr lang="en-US" sz="3200" dirty="0" smtClean="0">
                <a:solidFill>
                  <a:srgbClr val="FF0000"/>
                </a:solidFill>
              </a:rPr>
              <a:t>Departmental Day Celebrations</a:t>
            </a:r>
            <a:endParaRPr lang="en-IN" sz="32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98809" y="1174308"/>
            <a:ext cx="4323897" cy="2433426"/>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95327" y="3925853"/>
            <a:ext cx="4744876" cy="2670346"/>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30188" y="3886617"/>
            <a:ext cx="4192517" cy="2709582"/>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95327" y="1164783"/>
            <a:ext cx="4744876" cy="2397305"/>
          </a:xfrm>
          <a:prstGeom prst="rect">
            <a:avLst/>
          </a:prstGeom>
        </p:spPr>
      </p:pic>
    </p:spTree>
    <p:extLst>
      <p:ext uri="{BB962C8B-B14F-4D97-AF65-F5344CB8AC3E}">
        <p14:creationId xmlns="" xmlns:p14="http://schemas.microsoft.com/office/powerpoint/2010/main" val="1084244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868362"/>
          </a:xfrm>
        </p:spPr>
        <p:txBody>
          <a:bodyPr/>
          <a:lstStyle/>
          <a:p>
            <a:r>
              <a:rPr lang="en-US" dirty="0" smtClean="0">
                <a:solidFill>
                  <a:srgbClr val="FF0000"/>
                </a:solidFill>
              </a:rPr>
              <a:t>CLASSROOMS AND LABS</a:t>
            </a:r>
            <a:endParaRPr lang="en-IN"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54257" y="1198468"/>
            <a:ext cx="5190564" cy="3892923"/>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93483" y="3230654"/>
            <a:ext cx="4323388" cy="3242541"/>
          </a:xfrm>
          <a:prstGeom prst="rect">
            <a:avLst/>
          </a:prstGeom>
        </p:spPr>
      </p:pic>
    </p:spTree>
    <p:extLst>
      <p:ext uri="{BB962C8B-B14F-4D97-AF65-F5344CB8AC3E}">
        <p14:creationId xmlns="" xmlns:p14="http://schemas.microsoft.com/office/powerpoint/2010/main" val="5291917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STUDENT PLACEMENTS</a:t>
            </a:r>
            <a:endParaRPr lang="en-IN" dirty="0">
              <a:solidFill>
                <a:srgbClr val="FF0000"/>
              </a:solidFill>
            </a:endParaRPr>
          </a:p>
        </p:txBody>
      </p:sp>
      <p:graphicFrame>
        <p:nvGraphicFramePr>
          <p:cNvPr id="4" name="Chart 3"/>
          <p:cNvGraphicFramePr>
            <a:graphicFrameLocks/>
          </p:cNvGraphicFramePr>
          <p:nvPr>
            <p:extLst>
              <p:ext uri="{D42A27DB-BD31-4B8C-83A1-F6EECF244321}">
                <p14:modId xmlns="" xmlns:p14="http://schemas.microsoft.com/office/powerpoint/2010/main" val="686971070"/>
              </p:ext>
            </p:extLst>
          </p:nvPr>
        </p:nvGraphicFramePr>
        <p:xfrm>
          <a:off x="1604683" y="1519517"/>
          <a:ext cx="6212541" cy="4791635"/>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99293" y="1980638"/>
            <a:ext cx="4202819" cy="3469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806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ENGINEERING CHEMISTRY DEPARTMENT</a:t>
            </a:r>
            <a:endParaRPr lang="en-IN" dirty="0">
              <a:solidFill>
                <a:srgbClr val="FF0000"/>
              </a:solidFill>
            </a:endParaRPr>
          </a:p>
        </p:txBody>
      </p:sp>
      <p:sp>
        <p:nvSpPr>
          <p:cNvPr id="3" name="Content Placeholder 2"/>
          <p:cNvSpPr>
            <a:spLocks noGrp="1"/>
          </p:cNvSpPr>
          <p:nvPr>
            <p:ph idx="1"/>
          </p:nvPr>
        </p:nvSpPr>
        <p:spPr>
          <a:xfrm>
            <a:off x="1914144" y="1447799"/>
            <a:ext cx="9997440" cy="5324789"/>
          </a:xfrm>
        </p:spPr>
        <p:txBody>
          <a:bodyPr>
            <a:normAutofit fontScale="92500"/>
          </a:bodyPr>
          <a:lstStyle/>
          <a:p>
            <a:r>
              <a:rPr lang="en-US" sz="4300" b="1" dirty="0" smtClean="0">
                <a:solidFill>
                  <a:srgbClr val="FF0000"/>
                </a:solidFill>
              </a:rPr>
              <a:t>CELEBRATING 60 YEARS (1963-2023)</a:t>
            </a:r>
            <a:endParaRPr lang="en-US" sz="4800" b="1" dirty="0" smtClean="0">
              <a:solidFill>
                <a:srgbClr val="FF0000"/>
              </a:solidFill>
            </a:endParaRPr>
          </a:p>
          <a:p>
            <a:r>
              <a:rPr lang="en-US" b="1" dirty="0" smtClean="0"/>
              <a:t>STARTED AS A CHEMISTRY SECTION IN 	</a:t>
            </a:r>
            <a:r>
              <a:rPr lang="en-US" b="1" dirty="0" smtClean="0">
                <a:solidFill>
                  <a:srgbClr val="FF0000"/>
                </a:solidFill>
              </a:rPr>
              <a:t>1963</a:t>
            </a:r>
          </a:p>
          <a:p>
            <a:r>
              <a:rPr lang="en-US" b="1" dirty="0" smtClean="0"/>
              <a:t>PHD PROGRAMS COMMENCED FROM 	</a:t>
            </a:r>
            <a:r>
              <a:rPr lang="en-US" b="1" dirty="0" smtClean="0">
                <a:solidFill>
                  <a:srgbClr val="FF0000"/>
                </a:solidFill>
              </a:rPr>
              <a:t>1975</a:t>
            </a:r>
          </a:p>
          <a:p>
            <a:r>
              <a:rPr lang="en-US" b="1" dirty="0" smtClean="0"/>
              <a:t>ELEVATED AS A DEPARTMENT IN 		</a:t>
            </a:r>
            <a:r>
              <a:rPr lang="en-US" b="1" dirty="0" smtClean="0">
                <a:solidFill>
                  <a:srgbClr val="FF0000"/>
                </a:solidFill>
              </a:rPr>
              <a:t>1979</a:t>
            </a:r>
          </a:p>
          <a:p>
            <a:r>
              <a:rPr lang="en-US" b="1" dirty="0"/>
              <a:t>SUBJECTS HANDLING FOR </a:t>
            </a:r>
            <a:r>
              <a:rPr lang="en-US" b="1" dirty="0">
                <a:solidFill>
                  <a:srgbClr val="FF0000"/>
                </a:solidFill>
              </a:rPr>
              <a:t>B.TECH.</a:t>
            </a:r>
            <a:r>
              <a:rPr lang="en-US" b="1" dirty="0"/>
              <a:t> FIRST YEAR		</a:t>
            </a:r>
            <a:r>
              <a:rPr lang="en-US" b="1" dirty="0">
                <a:solidFill>
                  <a:srgbClr val="FF0000"/>
                </a:solidFill>
              </a:rPr>
              <a:t>GREEN CHEMISTRY THEORY				GREEN CHEMISTRY LAB 				</a:t>
            </a:r>
            <a:r>
              <a:rPr lang="en-US" b="1" dirty="0" smtClean="0"/>
              <a:t>A TWO YEAR M.SC. APPLIED CHEMISTRY PROGRAM WAS STARTED IN 			</a:t>
            </a:r>
            <a:r>
              <a:rPr lang="en-US" b="1" dirty="0" smtClean="0">
                <a:solidFill>
                  <a:srgbClr val="FF0000"/>
                </a:solidFill>
              </a:rPr>
              <a:t>1986</a:t>
            </a:r>
          </a:p>
          <a:p>
            <a:endParaRPr lang="en-US" b="1" dirty="0">
              <a:solidFill>
                <a:srgbClr val="FF0000"/>
              </a:solidFill>
            </a:endParaRPr>
          </a:p>
          <a:p>
            <a:endParaRPr lang="en-US" b="1" dirty="0" smtClean="0">
              <a:solidFill>
                <a:srgbClr val="FF0000"/>
              </a:solidFill>
            </a:endParaRPr>
          </a:p>
          <a:p>
            <a:pPr marL="82296" indent="0">
              <a:buNone/>
            </a:pPr>
            <a:endParaRPr lang="en-US" b="1" dirty="0" smtClean="0">
              <a:solidFill>
                <a:srgbClr val="FF0000"/>
              </a:solidFill>
            </a:endParaRPr>
          </a:p>
          <a:p>
            <a:endParaRPr lang="en-US" dirty="0" smtClean="0"/>
          </a:p>
          <a:p>
            <a:endParaRPr lang="en-IN" dirty="0"/>
          </a:p>
        </p:txBody>
      </p:sp>
    </p:spTree>
    <p:extLst>
      <p:ext uri="{BB962C8B-B14F-4D97-AF65-F5344CB8AC3E}">
        <p14:creationId xmlns="" xmlns:p14="http://schemas.microsoft.com/office/powerpoint/2010/main" val="1933559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PROMINENT ALUMNI</a:t>
            </a:r>
            <a:endParaRPr lang="en-IN" dirty="0">
              <a:solidFill>
                <a:srgbClr val="FF0000"/>
              </a:solidFill>
            </a:endParaRPr>
          </a:p>
        </p:txBody>
      </p:sp>
      <p:sp>
        <p:nvSpPr>
          <p:cNvPr id="3" name="Content Placeholder 2"/>
          <p:cNvSpPr>
            <a:spLocks noGrp="1"/>
          </p:cNvSpPr>
          <p:nvPr>
            <p:ph idx="1"/>
          </p:nvPr>
        </p:nvSpPr>
        <p:spPr/>
        <p:txBody>
          <a:bodyPr/>
          <a:lstStyle/>
          <a:p>
            <a:pPr marL="627063" lvl="2" indent="-457200" algn="just">
              <a:buFont typeface="Courier New" panose="02070309020205020404" pitchFamily="49" charset="0"/>
              <a:buChar char="o"/>
            </a:pPr>
            <a:r>
              <a:rPr lang="en-US" sz="2800" b="1" dirty="0" smtClean="0"/>
              <a:t>Prof. C. Kamala </a:t>
            </a:r>
            <a:r>
              <a:rPr lang="en-US" sz="2800" b="1" dirty="0" err="1" smtClean="0"/>
              <a:t>Sastry</a:t>
            </a:r>
            <a:r>
              <a:rPr lang="en-US" sz="2800" b="1" dirty="0" smtClean="0"/>
              <a:t>, Professor, </a:t>
            </a:r>
            <a:r>
              <a:rPr lang="en-US" sz="2800" b="1" dirty="0" err="1" smtClean="0"/>
              <a:t>PNCO</a:t>
            </a:r>
            <a:r>
              <a:rPr lang="en-US" sz="2800" b="1" dirty="0" smtClean="0"/>
              <a:t>, AU</a:t>
            </a:r>
          </a:p>
          <a:p>
            <a:pPr marL="627063" lvl="2" indent="-457200" algn="just">
              <a:buFont typeface="Courier New" panose="02070309020205020404" pitchFamily="49" charset="0"/>
              <a:buChar char="o"/>
            </a:pPr>
            <a:r>
              <a:rPr lang="en-US" sz="2800" b="1" dirty="0" smtClean="0"/>
              <a:t>Prof</a:t>
            </a:r>
            <a:r>
              <a:rPr lang="en-US" sz="2800" b="1" dirty="0"/>
              <a:t>. G. </a:t>
            </a:r>
            <a:r>
              <a:rPr lang="en-US" sz="2800" b="1" dirty="0" err="1"/>
              <a:t>Lokeswara</a:t>
            </a:r>
            <a:r>
              <a:rPr lang="en-US" sz="2800" b="1" dirty="0"/>
              <a:t> Reddy, </a:t>
            </a:r>
            <a:r>
              <a:rPr lang="en-US" sz="2800" b="1" dirty="0" smtClean="0"/>
              <a:t>Professor, Dr</a:t>
            </a:r>
            <a:r>
              <a:rPr lang="en-US" sz="2800" b="1" dirty="0"/>
              <a:t>. </a:t>
            </a:r>
            <a:r>
              <a:rPr lang="en-US" sz="2800" b="1" dirty="0" err="1"/>
              <a:t>LB</a:t>
            </a:r>
            <a:r>
              <a:rPr lang="en-US" sz="2800" b="1" dirty="0"/>
              <a:t> College</a:t>
            </a:r>
          </a:p>
          <a:p>
            <a:pPr marL="627063" lvl="2" indent="-457200" algn="just">
              <a:buFont typeface="Courier New" panose="02070309020205020404" pitchFamily="49" charset="0"/>
              <a:buChar char="o"/>
            </a:pPr>
            <a:r>
              <a:rPr lang="en-US" sz="2800" b="1" dirty="0"/>
              <a:t>Dr. </a:t>
            </a:r>
            <a:r>
              <a:rPr lang="en-US" sz="2800" b="1" dirty="0" err="1"/>
              <a:t>Madhu</a:t>
            </a:r>
            <a:r>
              <a:rPr lang="en-US" sz="2800" b="1" dirty="0"/>
              <a:t> </a:t>
            </a:r>
            <a:r>
              <a:rPr lang="en-US" sz="2800" b="1" dirty="0" err="1"/>
              <a:t>Gowtham</a:t>
            </a:r>
            <a:r>
              <a:rPr lang="en-US" sz="2800" b="1" dirty="0"/>
              <a:t> – </a:t>
            </a:r>
            <a:r>
              <a:rPr lang="en-US" sz="2800" b="1" dirty="0" smtClean="0"/>
              <a:t>Director &amp; CEO </a:t>
            </a:r>
            <a:r>
              <a:rPr lang="en-US" sz="2800" b="1" dirty="0" err="1" smtClean="0"/>
              <a:t>Simhadri</a:t>
            </a:r>
            <a:r>
              <a:rPr lang="en-US" sz="2800" b="1" dirty="0" smtClean="0"/>
              <a:t> </a:t>
            </a:r>
            <a:r>
              <a:rPr lang="en-US" sz="2800" b="1" dirty="0"/>
              <a:t>Labs</a:t>
            </a:r>
          </a:p>
          <a:p>
            <a:pPr marL="627063" lvl="2" indent="-457200" algn="just">
              <a:buFont typeface="Courier New" panose="02070309020205020404" pitchFamily="49" charset="0"/>
              <a:buChar char="o"/>
            </a:pPr>
            <a:r>
              <a:rPr lang="en-US" sz="2800" b="1" dirty="0"/>
              <a:t>Dr. </a:t>
            </a:r>
            <a:r>
              <a:rPr lang="en-US" sz="2800" b="1" dirty="0" err="1" smtClean="0"/>
              <a:t>Srinivas</a:t>
            </a:r>
            <a:r>
              <a:rPr lang="en-US" sz="2800" b="1" dirty="0" smtClean="0"/>
              <a:t> </a:t>
            </a:r>
            <a:r>
              <a:rPr lang="en-US" sz="2800" b="1" dirty="0" err="1" smtClean="0"/>
              <a:t>Nallapati</a:t>
            </a:r>
            <a:r>
              <a:rPr lang="en-US" sz="2800" b="1" dirty="0" smtClean="0"/>
              <a:t> – </a:t>
            </a:r>
            <a:r>
              <a:rPr lang="en-US" sz="2800" b="1" dirty="0"/>
              <a:t>Vice-President, </a:t>
            </a:r>
            <a:r>
              <a:rPr lang="en-US" sz="2800" b="1" dirty="0" err="1"/>
              <a:t>Aurobindo</a:t>
            </a:r>
            <a:r>
              <a:rPr lang="en-US" sz="2800" b="1" dirty="0"/>
              <a:t> </a:t>
            </a:r>
            <a:r>
              <a:rPr lang="en-US" sz="2800" b="1" dirty="0" err="1"/>
              <a:t>Pharma</a:t>
            </a:r>
            <a:r>
              <a:rPr lang="en-US" sz="2800" b="1" dirty="0"/>
              <a:t> Ltd</a:t>
            </a:r>
          </a:p>
          <a:p>
            <a:pPr marL="627063" lvl="2" indent="-457200" algn="just">
              <a:buFont typeface="Courier New" panose="02070309020205020404" pitchFamily="49" charset="0"/>
              <a:buChar char="o"/>
            </a:pPr>
            <a:r>
              <a:rPr lang="en-US" sz="2800" b="1" dirty="0"/>
              <a:t>Dr. </a:t>
            </a:r>
            <a:r>
              <a:rPr lang="en-US" sz="2800" b="1" dirty="0" err="1" smtClean="0"/>
              <a:t>Gowri</a:t>
            </a:r>
            <a:r>
              <a:rPr lang="en-US" sz="2800" b="1" dirty="0" smtClean="0"/>
              <a:t> Shankar Kaki, </a:t>
            </a:r>
            <a:r>
              <a:rPr lang="en-US" sz="2800" b="1" dirty="0"/>
              <a:t>GM (R&amp;D), Hetero </a:t>
            </a:r>
            <a:r>
              <a:rPr lang="en-US" sz="2800" b="1" dirty="0" smtClean="0"/>
              <a:t>Research Foundation</a:t>
            </a:r>
          </a:p>
          <a:p>
            <a:pPr marL="627063" lvl="2" indent="-457200" algn="just">
              <a:buFont typeface="Courier New" panose="02070309020205020404" pitchFamily="49" charset="0"/>
              <a:buChar char="o"/>
            </a:pPr>
            <a:r>
              <a:rPr lang="en-US" sz="2800" b="1" dirty="0" smtClean="0"/>
              <a:t>Prof. L. </a:t>
            </a:r>
            <a:r>
              <a:rPr lang="en-US" sz="2800" b="1" dirty="0" err="1" smtClean="0"/>
              <a:t>Vaikunta</a:t>
            </a:r>
            <a:r>
              <a:rPr lang="en-US" sz="2800" b="1" dirty="0" smtClean="0"/>
              <a:t> </a:t>
            </a:r>
            <a:r>
              <a:rPr lang="en-US" sz="2800" b="1" dirty="0" err="1" smtClean="0"/>
              <a:t>Rao</a:t>
            </a:r>
            <a:r>
              <a:rPr lang="en-US" sz="2800" b="1" dirty="0" smtClean="0"/>
              <a:t> – Professor, </a:t>
            </a:r>
            <a:r>
              <a:rPr lang="en-US" sz="2800" b="1" dirty="0" err="1" smtClean="0"/>
              <a:t>GITAM</a:t>
            </a:r>
            <a:r>
              <a:rPr lang="en-US" sz="2800" b="1" dirty="0" smtClean="0"/>
              <a:t> University</a:t>
            </a:r>
          </a:p>
          <a:p>
            <a:pPr marL="627063" lvl="2" indent="-457200" algn="just">
              <a:buFont typeface="Courier New" panose="02070309020205020404" pitchFamily="49" charset="0"/>
              <a:buChar char="o"/>
            </a:pPr>
            <a:r>
              <a:rPr lang="en-US" sz="2800" b="1" dirty="0" smtClean="0"/>
              <a:t>Dr. </a:t>
            </a:r>
            <a:r>
              <a:rPr lang="en-US" sz="2800" b="1" dirty="0" err="1" smtClean="0"/>
              <a:t>Srinivas</a:t>
            </a:r>
            <a:r>
              <a:rPr lang="en-US" sz="2800" b="1" dirty="0" smtClean="0"/>
              <a:t> </a:t>
            </a:r>
            <a:r>
              <a:rPr lang="en-US" sz="2800" b="1" dirty="0" err="1" smtClean="0"/>
              <a:t>Garaga</a:t>
            </a:r>
            <a:r>
              <a:rPr lang="en-US" sz="2800" b="1" dirty="0" smtClean="0"/>
              <a:t> – </a:t>
            </a:r>
            <a:r>
              <a:rPr lang="en-US" sz="2800" b="1" dirty="0" err="1" smtClean="0"/>
              <a:t>DGM</a:t>
            </a:r>
            <a:r>
              <a:rPr lang="en-US" sz="2800" b="1" dirty="0" smtClean="0"/>
              <a:t> (R&amp;D) – Hetero R&amp;D</a:t>
            </a:r>
          </a:p>
          <a:p>
            <a:pPr marL="627063" lvl="2" indent="-457200" algn="just">
              <a:buFont typeface="Courier New" panose="02070309020205020404" pitchFamily="49" charset="0"/>
              <a:buChar char="o"/>
            </a:pPr>
            <a:endParaRPr lang="en-US" sz="2800" b="1" dirty="0"/>
          </a:p>
          <a:p>
            <a:endParaRPr lang="en-IN" dirty="0"/>
          </a:p>
        </p:txBody>
      </p:sp>
    </p:spTree>
    <p:extLst>
      <p:ext uri="{BB962C8B-B14F-4D97-AF65-F5344CB8AC3E}">
        <p14:creationId xmlns="" xmlns:p14="http://schemas.microsoft.com/office/powerpoint/2010/main" val="3968484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dirty="0" smtClean="0">
                <a:solidFill>
                  <a:srgbClr val="FF0000"/>
                </a:solidFill>
              </a:rPr>
              <a:t>Chemical Waste Management</a:t>
            </a:r>
            <a:endParaRPr lang="en-IN" dirty="0"/>
          </a:p>
        </p:txBody>
      </p:sp>
      <p:sp>
        <p:nvSpPr>
          <p:cNvPr id="5" name="Content Placeholder 4"/>
          <p:cNvSpPr>
            <a:spLocks noGrp="1"/>
          </p:cNvSpPr>
          <p:nvPr>
            <p:ph idx="1"/>
          </p:nvPr>
        </p:nvSpPr>
        <p:spPr/>
        <p:txBody>
          <a:bodyPr>
            <a:normAutofit/>
          </a:bodyPr>
          <a:lstStyle/>
          <a:p>
            <a:pPr algn="just"/>
            <a:r>
              <a:rPr lang="en-US" b="1" dirty="0" smtClean="0"/>
              <a:t>Solid Chemical Waste Management </a:t>
            </a:r>
            <a:r>
              <a:rPr lang="en-US" dirty="0" smtClean="0"/>
              <a:t>– Separation of Toxic Chemical bottles and disbursement to </a:t>
            </a:r>
            <a:r>
              <a:rPr lang="en-US" dirty="0" err="1" smtClean="0"/>
              <a:t>GVMC</a:t>
            </a:r>
            <a:r>
              <a:rPr lang="en-US" dirty="0" smtClean="0"/>
              <a:t> Toxic waste bins</a:t>
            </a:r>
            <a:endParaRPr lang="en-US" dirty="0"/>
          </a:p>
          <a:p>
            <a:pPr algn="just"/>
            <a:r>
              <a:rPr lang="en-US" b="1" dirty="0" smtClean="0"/>
              <a:t>Lab chemical waste water -</a:t>
            </a:r>
            <a:endParaRPr lang="en-US" dirty="0" smtClean="0"/>
          </a:p>
          <a:p>
            <a:pPr algn="just"/>
            <a:r>
              <a:rPr lang="en-US" dirty="0"/>
              <a:t>Waste water generated from the laboratories is very small in quantity; hence they are handled along with septic sewage</a:t>
            </a:r>
            <a:r>
              <a:rPr lang="en-US" dirty="0" smtClean="0"/>
              <a:t>.</a:t>
            </a:r>
          </a:p>
          <a:p>
            <a:pPr algn="just"/>
            <a:r>
              <a:rPr lang="en-US" b="1" dirty="0"/>
              <a:t>RO plant </a:t>
            </a:r>
            <a:r>
              <a:rPr lang="en-US" b="1" dirty="0" smtClean="0"/>
              <a:t>waste water </a:t>
            </a:r>
            <a:r>
              <a:rPr lang="en-US" dirty="0"/>
              <a:t>is diluted </a:t>
            </a:r>
            <a:r>
              <a:rPr lang="en-US" dirty="0" smtClean="0"/>
              <a:t>and used </a:t>
            </a:r>
            <a:r>
              <a:rPr lang="en-US" dirty="0"/>
              <a:t>for gardening, watering trees etc.</a:t>
            </a:r>
          </a:p>
          <a:p>
            <a:endParaRPr lang="en-US" b="1" dirty="0"/>
          </a:p>
          <a:p>
            <a:endParaRPr lang="en-IN" dirty="0"/>
          </a:p>
        </p:txBody>
      </p:sp>
    </p:spTree>
    <p:extLst>
      <p:ext uri="{BB962C8B-B14F-4D97-AF65-F5344CB8AC3E}">
        <p14:creationId xmlns="" xmlns:p14="http://schemas.microsoft.com/office/powerpoint/2010/main" val="33639155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BEST PRACTICES</a:t>
            </a:r>
            <a:endParaRPr lang="en-IN" dirty="0">
              <a:solidFill>
                <a:srgbClr val="FF0000"/>
              </a:solidFill>
            </a:endParaRPr>
          </a:p>
        </p:txBody>
      </p:sp>
      <p:sp>
        <p:nvSpPr>
          <p:cNvPr id="4" name="Content Placeholder 3"/>
          <p:cNvSpPr>
            <a:spLocks noGrp="1"/>
          </p:cNvSpPr>
          <p:nvPr>
            <p:ph idx="1"/>
          </p:nvPr>
        </p:nvSpPr>
        <p:spPr>
          <a:xfrm>
            <a:off x="1914144" y="1447800"/>
            <a:ext cx="9997440" cy="4446104"/>
          </a:xfrm>
        </p:spPr>
        <p:txBody>
          <a:bodyPr/>
          <a:lstStyle/>
          <a:p>
            <a:pPr marL="514350" indent="-514350" algn="just">
              <a:buFont typeface="+mj-lt"/>
              <a:buAutoNum type="arabicPeriod"/>
            </a:pPr>
            <a:r>
              <a:rPr lang="en-IN" b="1" dirty="0"/>
              <a:t>Quality Teaching Learning </a:t>
            </a:r>
            <a:r>
              <a:rPr lang="en-IN" b="1" dirty="0" smtClean="0"/>
              <a:t>Process</a:t>
            </a:r>
            <a:endParaRPr lang="en-IN" b="1" dirty="0"/>
          </a:p>
          <a:p>
            <a:pPr marL="514350" indent="-514350" algn="just">
              <a:buFont typeface="+mj-lt"/>
              <a:buAutoNum type="arabicPeriod"/>
            </a:pPr>
            <a:r>
              <a:rPr lang="en-IN" b="1" dirty="0"/>
              <a:t>Hands on experience for all laboratory </a:t>
            </a:r>
            <a:r>
              <a:rPr lang="en-IN" b="1" dirty="0" smtClean="0"/>
              <a:t>courses</a:t>
            </a:r>
            <a:endParaRPr lang="en-IN" b="1" dirty="0"/>
          </a:p>
          <a:p>
            <a:pPr marL="514350" indent="-514350" algn="just">
              <a:buFont typeface="+mj-lt"/>
              <a:buAutoNum type="arabicPeriod"/>
            </a:pPr>
            <a:r>
              <a:rPr lang="en-IN" b="1" dirty="0"/>
              <a:t>Student centred education</a:t>
            </a:r>
          </a:p>
          <a:p>
            <a:endParaRPr lang="en-IN" dirty="0"/>
          </a:p>
        </p:txBody>
      </p:sp>
    </p:spTree>
    <p:extLst>
      <p:ext uri="{BB962C8B-B14F-4D97-AF65-F5344CB8AC3E}">
        <p14:creationId xmlns="" xmlns:p14="http://schemas.microsoft.com/office/powerpoint/2010/main" val="42844844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FUTURE PLANS</a:t>
            </a:r>
            <a:endParaRPr lang="en-IN" dirty="0">
              <a:solidFill>
                <a:srgbClr val="FF0000"/>
              </a:solidFill>
            </a:endParaRPr>
          </a:p>
        </p:txBody>
      </p:sp>
      <p:sp>
        <p:nvSpPr>
          <p:cNvPr id="3" name="Content Placeholder 2"/>
          <p:cNvSpPr>
            <a:spLocks noGrp="1"/>
          </p:cNvSpPr>
          <p:nvPr>
            <p:ph idx="1"/>
          </p:nvPr>
        </p:nvSpPr>
        <p:spPr/>
        <p:txBody>
          <a:bodyPr/>
          <a:lstStyle/>
          <a:p>
            <a:r>
              <a:rPr lang="en-IN" b="1" dirty="0"/>
              <a:t>Future Plans:</a:t>
            </a:r>
          </a:p>
          <a:p>
            <a:pPr marL="514350" indent="-514350" algn="just">
              <a:buFont typeface="+mj-lt"/>
              <a:buAutoNum type="arabicPeriod"/>
            </a:pPr>
            <a:r>
              <a:rPr lang="en-IN" b="1" dirty="0"/>
              <a:t>Enhancing best academic experience to students through teaching and instruction</a:t>
            </a:r>
          </a:p>
          <a:p>
            <a:pPr marL="514350" indent="-514350" algn="just">
              <a:buFont typeface="+mj-lt"/>
              <a:buAutoNum type="arabicPeriod"/>
            </a:pPr>
            <a:r>
              <a:rPr lang="en-IN" b="1" dirty="0"/>
              <a:t>Research projects to identify the young research minds and innovative ideas</a:t>
            </a:r>
          </a:p>
          <a:p>
            <a:pPr marL="514350" indent="-514350" algn="just">
              <a:buFont typeface="+mj-lt"/>
              <a:buAutoNum type="arabicPeriod"/>
            </a:pPr>
            <a:r>
              <a:rPr lang="en-IN" b="1" dirty="0"/>
              <a:t>Taking students to scientists and labs and bringing scientists to students</a:t>
            </a:r>
          </a:p>
          <a:p>
            <a:pPr marL="514350" indent="-514350" algn="just">
              <a:buFont typeface="+mj-lt"/>
              <a:buAutoNum type="arabicPeriod"/>
            </a:pPr>
            <a:r>
              <a:rPr lang="en-IN" b="1" dirty="0"/>
              <a:t>Modernisation of labs on par with industry and R&amp;D</a:t>
            </a:r>
          </a:p>
          <a:p>
            <a:endParaRPr lang="en-IN" dirty="0"/>
          </a:p>
        </p:txBody>
      </p:sp>
    </p:spTree>
    <p:extLst>
      <p:ext uri="{BB962C8B-B14F-4D97-AF65-F5344CB8AC3E}">
        <p14:creationId xmlns="" xmlns:p14="http://schemas.microsoft.com/office/powerpoint/2010/main" val="4170103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9EBDEE0-EE85-9F71-CE33-8DE678871C12}"/>
              </a:ext>
            </a:extLst>
          </p:cNvPr>
          <p:cNvSpPr txBox="1"/>
          <p:nvPr/>
        </p:nvSpPr>
        <p:spPr>
          <a:xfrm>
            <a:off x="3354280" y="2648992"/>
            <a:ext cx="6444144" cy="1569660"/>
          </a:xfrm>
          <a:prstGeom prst="rect">
            <a:avLst/>
          </a:prstGeom>
          <a:noFill/>
        </p:spPr>
        <p:txBody>
          <a:bodyPr wrap="square" rtlCol="0">
            <a:spAutoFit/>
          </a:bodyPr>
          <a:lstStyle/>
          <a:p>
            <a:r>
              <a:rPr lang="en-IN" sz="9600" b="1" dirty="0" smtClean="0">
                <a:ln w="22225">
                  <a:solidFill>
                    <a:schemeClr val="accent2"/>
                  </a:solidFill>
                  <a:prstDash val="solid"/>
                </a:ln>
                <a:solidFill>
                  <a:srgbClr val="7030A0"/>
                </a:solidFill>
              </a:rPr>
              <a:t>Thank You</a:t>
            </a:r>
            <a:endParaRPr lang="en-IN" sz="9600" b="1" dirty="0">
              <a:ln w="22225">
                <a:solidFill>
                  <a:schemeClr val="accent2"/>
                </a:solidFill>
                <a:prstDash val="solid"/>
              </a:ln>
              <a:solidFill>
                <a:srgbClr val="7030A0"/>
              </a:solidFill>
            </a:endParaRPr>
          </a:p>
        </p:txBody>
      </p:sp>
    </p:spTree>
    <p:extLst>
      <p:ext uri="{BB962C8B-B14F-4D97-AF65-F5344CB8AC3E}">
        <p14:creationId xmlns="" xmlns:p14="http://schemas.microsoft.com/office/powerpoint/2010/main" val="2510659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8287" y="1835799"/>
            <a:ext cx="10396050" cy="28546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6478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DEPARTMENT </a:t>
            </a:r>
            <a:r>
              <a:rPr lang="en-US" dirty="0" smtClean="0">
                <a:solidFill>
                  <a:srgbClr val="FF0000"/>
                </a:solidFill>
              </a:rPr>
              <a:t>PROFILE   </a:t>
            </a:r>
            <a:r>
              <a:rPr lang="en-US" dirty="0" err="1" smtClean="0">
                <a:solidFill>
                  <a:srgbClr val="FF0000"/>
                </a:solidFill>
              </a:rPr>
              <a:t>CONTD</a:t>
            </a:r>
            <a:r>
              <a:rPr lang="en-US" dirty="0" smtClean="0">
                <a:solidFill>
                  <a:srgbClr val="FF0000"/>
                </a:solidFill>
              </a:rPr>
              <a:t>…</a:t>
            </a:r>
            <a:endParaRPr lang="en-IN" dirty="0"/>
          </a:p>
        </p:txBody>
      </p:sp>
      <p:sp>
        <p:nvSpPr>
          <p:cNvPr id="3" name="Content Placeholder 2"/>
          <p:cNvSpPr>
            <a:spLocks noGrp="1"/>
          </p:cNvSpPr>
          <p:nvPr>
            <p:ph idx="1"/>
          </p:nvPr>
        </p:nvSpPr>
        <p:spPr/>
        <p:txBody>
          <a:bodyPr>
            <a:normAutofit/>
          </a:bodyPr>
          <a:lstStyle/>
          <a:p>
            <a:r>
              <a:rPr lang="en-US" b="1" dirty="0"/>
              <a:t>NO. OF </a:t>
            </a:r>
            <a:r>
              <a:rPr lang="en-US" b="1" dirty="0" smtClean="0"/>
              <a:t>MAJOR RESEARCH PROJECTS COMPLETED 						</a:t>
            </a:r>
            <a:r>
              <a:rPr lang="en-US" b="1" dirty="0" smtClean="0">
                <a:solidFill>
                  <a:srgbClr val="FF0000"/>
                </a:solidFill>
              </a:rPr>
              <a:t>4</a:t>
            </a:r>
          </a:p>
          <a:p>
            <a:r>
              <a:rPr lang="en-US" b="1" dirty="0"/>
              <a:t>NO. OF </a:t>
            </a:r>
            <a:r>
              <a:rPr lang="en-US" b="1" dirty="0" smtClean="0"/>
              <a:t>MINOR </a:t>
            </a:r>
            <a:r>
              <a:rPr lang="en-US" b="1" dirty="0"/>
              <a:t>RESEARCH PROJECTS COMPLETED 	 		</a:t>
            </a:r>
            <a:r>
              <a:rPr lang="en-US" b="1" dirty="0" smtClean="0"/>
              <a:t>			</a:t>
            </a:r>
            <a:r>
              <a:rPr lang="en-US" b="1" dirty="0" smtClean="0">
                <a:solidFill>
                  <a:srgbClr val="FF0000"/>
                </a:solidFill>
              </a:rPr>
              <a:t>2</a:t>
            </a:r>
          </a:p>
          <a:p>
            <a:endParaRPr lang="en-US" dirty="0">
              <a:solidFill>
                <a:srgbClr val="FF0000"/>
              </a:solidFill>
            </a:endParaRPr>
          </a:p>
          <a:p>
            <a:endParaRPr lang="en-US" b="1" dirty="0" smtClean="0">
              <a:solidFill>
                <a:srgbClr val="FF0000"/>
              </a:solidFill>
            </a:endParaRPr>
          </a:p>
          <a:p>
            <a:endParaRPr lang="en-US" b="1" dirty="0">
              <a:solidFill>
                <a:srgbClr val="FF0000"/>
              </a:solidFill>
            </a:endParaRPr>
          </a:p>
          <a:p>
            <a:endParaRPr lang="en-IN" dirty="0"/>
          </a:p>
        </p:txBody>
      </p:sp>
    </p:spTree>
    <p:extLst>
      <p:ext uri="{BB962C8B-B14F-4D97-AF65-F5344CB8AC3E}">
        <p14:creationId xmlns="" xmlns:p14="http://schemas.microsoft.com/office/powerpoint/2010/main" val="2221940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NO. OF PHDS PRODUCED		 	</a:t>
            </a:r>
            <a:r>
              <a:rPr lang="en-US" b="1" dirty="0" smtClean="0">
                <a:solidFill>
                  <a:srgbClr val="FF0000"/>
                </a:solidFill>
              </a:rPr>
              <a:t>190</a:t>
            </a:r>
            <a:endParaRPr lang="en-US" b="1" dirty="0">
              <a:solidFill>
                <a:srgbClr val="FF0000"/>
              </a:solidFill>
            </a:endParaRPr>
          </a:p>
          <a:p>
            <a:r>
              <a:rPr lang="en-US" b="1" dirty="0"/>
              <a:t>NO. OF </a:t>
            </a:r>
            <a:r>
              <a:rPr lang="en-US" b="1" dirty="0" err="1"/>
              <a:t>M.PHILS</a:t>
            </a:r>
            <a:r>
              <a:rPr lang="en-US" b="1" dirty="0"/>
              <a:t> PRODUCED			</a:t>
            </a:r>
            <a:r>
              <a:rPr lang="en-US" b="1" dirty="0">
                <a:solidFill>
                  <a:srgbClr val="FF0000"/>
                </a:solidFill>
              </a:rPr>
              <a:t>~60</a:t>
            </a:r>
          </a:p>
          <a:p>
            <a:r>
              <a:rPr lang="en-US" b="1" dirty="0"/>
              <a:t>NO. OF PAPERS PUBLISHED	 		</a:t>
            </a:r>
            <a:r>
              <a:rPr lang="en-US" b="1" dirty="0">
                <a:solidFill>
                  <a:srgbClr val="FF0000"/>
                </a:solidFill>
              </a:rPr>
              <a:t>~500</a:t>
            </a:r>
          </a:p>
          <a:p>
            <a:endParaRPr lang="en-IN" dirty="0"/>
          </a:p>
        </p:txBody>
      </p:sp>
    </p:spTree>
    <p:extLst>
      <p:ext uri="{BB962C8B-B14F-4D97-AF65-F5344CB8AC3E}">
        <p14:creationId xmlns="" xmlns:p14="http://schemas.microsoft.com/office/powerpoint/2010/main" val="1948473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140168"/>
            <a:ext cx="9997440" cy="845950"/>
          </a:xfrm>
        </p:spPr>
        <p:txBody>
          <a:bodyPr>
            <a:normAutofit/>
          </a:bodyPr>
          <a:lstStyle/>
          <a:p>
            <a:r>
              <a:rPr lang="en-US" dirty="0" smtClean="0">
                <a:solidFill>
                  <a:srgbClr val="FF0000"/>
                </a:solidFill>
              </a:rPr>
              <a:t>STUDENT ENROLMENT &amp; DIVERSITY</a:t>
            </a:r>
            <a:endParaRPr lang="en-IN" dirty="0">
              <a:solidFill>
                <a:srgbClr val="FF0000"/>
              </a:solidFill>
            </a:endParaRPr>
          </a:p>
        </p:txBody>
      </p:sp>
      <p:graphicFrame>
        <p:nvGraphicFramePr>
          <p:cNvPr id="4" name="Chart 3"/>
          <p:cNvGraphicFramePr>
            <a:graphicFrameLocks/>
          </p:cNvGraphicFramePr>
          <p:nvPr>
            <p:extLst>
              <p:ext uri="{D42A27DB-BD31-4B8C-83A1-F6EECF244321}">
                <p14:modId xmlns="" xmlns:p14="http://schemas.microsoft.com/office/powerpoint/2010/main" val="928800789"/>
              </p:ext>
            </p:extLst>
          </p:nvPr>
        </p:nvGraphicFramePr>
        <p:xfrm>
          <a:off x="1891553" y="1219200"/>
          <a:ext cx="9816353"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926962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6592</TotalTime>
  <Words>2601</Words>
  <Application>Microsoft Office PowerPoint</Application>
  <PresentationFormat>Custom</PresentationFormat>
  <Paragraphs>635</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Solstice</vt:lpstr>
      <vt:lpstr>HEARTY WELCOME TO  THE NAAC PEER TEAM</vt:lpstr>
      <vt:lpstr>OVER VIEW</vt:lpstr>
      <vt:lpstr>Slide 3</vt:lpstr>
      <vt:lpstr>QUALITY OBJECTIVES</vt:lpstr>
      <vt:lpstr>ENGINEERING CHEMISTRY DEPARTMENT</vt:lpstr>
      <vt:lpstr>Slide 6</vt:lpstr>
      <vt:lpstr>DEPARTMENT PROFILE   CONTD…</vt:lpstr>
      <vt:lpstr>Slide 8</vt:lpstr>
      <vt:lpstr>STUDENT ENROLMENT &amp; DIVERSITY</vt:lpstr>
      <vt:lpstr>STUDENT-FACULTY RATIO</vt:lpstr>
      <vt:lpstr>CATERING TO STUDENT DIVERSITY</vt:lpstr>
      <vt:lpstr>PROGRAMS FOR ADVANCED LEARNERS</vt:lpstr>
      <vt:lpstr>PROGRAMS FOR SLOW LEARNERS</vt:lpstr>
      <vt:lpstr>TEACHING LEARNING PROCESS</vt:lpstr>
      <vt:lpstr>Slide 15</vt:lpstr>
      <vt:lpstr>M.Sc. Applied Chemistry PEOs</vt:lpstr>
      <vt:lpstr>Program Outcomes (POs)</vt:lpstr>
      <vt:lpstr>Program Specific Outcomes (PSOs)</vt:lpstr>
      <vt:lpstr>Student Performance and Learning Outcomes</vt:lpstr>
      <vt:lpstr>Attainment of program outcomes and course outcomes are evaluated by the institution</vt:lpstr>
      <vt:lpstr>CO ATTAINMENT</vt:lpstr>
      <vt:lpstr>Attainment of Program Outcomes and Program Specific Outcomes</vt:lpstr>
      <vt:lpstr> CO Attainment levels</vt:lpstr>
      <vt:lpstr>CO MAPPING FOR INORGANIC CHEMISTRY</vt:lpstr>
      <vt:lpstr>PO Mapping for Inorganic Chemistry</vt:lpstr>
      <vt:lpstr>OVERALL PO ATTAINMENT</vt:lpstr>
      <vt:lpstr>IMPORTANT FEATURES OF M.Sc. APPLIED CHEMISTRY COURSE</vt:lpstr>
      <vt:lpstr>Slide 28</vt:lpstr>
      <vt:lpstr>COURSES WITH EMPLOYABILITY SKILLS WITH SPECIAL REFERENCE TO PHARMA &amp; CHEMICAL INDUSTRIES</vt:lpstr>
      <vt:lpstr>COURSES WITH VALUE ADDED PROGRAMMES</vt:lpstr>
      <vt:lpstr>PROJECT WORKS FOR STUDENTS@</vt:lpstr>
      <vt:lpstr>STUDENTS DETAILS</vt:lpstr>
      <vt:lpstr>FEED BACK ANALYSIS </vt:lpstr>
      <vt:lpstr>FACULTY PROFILE</vt:lpstr>
      <vt:lpstr>STUDENT MENTORS: EVERY FACULTY ACTS AS A MENTOR FOR A SELECTED GROUP OF STUDENTS</vt:lpstr>
      <vt:lpstr>FACULTY – PUBLICATIONS &amp; CITATIONS</vt:lpstr>
      <vt:lpstr>FACULTY H-INDEX &amp; i-10 INDEX</vt:lpstr>
      <vt:lpstr>RESEARCH PROJECTS</vt:lpstr>
      <vt:lpstr>AWARD OF RESEARCH DEGREES</vt:lpstr>
      <vt:lpstr>NO OF SCHOLARS AND FELLOWSHIP HOLDERS</vt:lpstr>
      <vt:lpstr>PATENTS FILED</vt:lpstr>
      <vt:lpstr>Teachers in Administrative Positions</vt:lpstr>
      <vt:lpstr>Teachers in Administrative Positions</vt:lpstr>
      <vt:lpstr>Extension and out reach programmes organized and participated (Swatch Bharath Activities) </vt:lpstr>
      <vt:lpstr>CONFERENCES AND SEMINARS CONDUCTED RAAC-2023</vt:lpstr>
      <vt:lpstr>Guest Lectures by Eminent Professors</vt:lpstr>
      <vt:lpstr>CULTURAL AND SPORTS ACTIVITIES Departmental Day Celebrations</vt:lpstr>
      <vt:lpstr>CLASSROOMS AND LABS</vt:lpstr>
      <vt:lpstr>STUDENT PLACEMENTS</vt:lpstr>
      <vt:lpstr>PROMINENT ALUMNI</vt:lpstr>
      <vt:lpstr>Chemical Waste Management</vt:lpstr>
      <vt:lpstr>BEST PRACTICES</vt:lpstr>
      <vt:lpstr>FUTURE PLANS</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J Raju Gottumukkala</dc:creator>
  <cp:lastModifiedBy>ADMIN</cp:lastModifiedBy>
  <cp:revision>144</cp:revision>
  <dcterms:created xsi:type="dcterms:W3CDTF">2023-06-17T05:09:24Z</dcterms:created>
  <dcterms:modified xsi:type="dcterms:W3CDTF">2023-10-28T07:47:55Z</dcterms:modified>
</cp:coreProperties>
</file>